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sldIdLst>
    <p:sldId id="256" r:id="rId2"/>
    <p:sldId id="289" r:id="rId3"/>
    <p:sldId id="290" r:id="rId4"/>
    <p:sldId id="262" r:id="rId5"/>
    <p:sldId id="263" r:id="rId6"/>
    <p:sldId id="264" r:id="rId7"/>
    <p:sldId id="265" r:id="rId8"/>
    <p:sldId id="274" r:id="rId9"/>
    <p:sldId id="267" r:id="rId10"/>
    <p:sldId id="268" r:id="rId11"/>
    <p:sldId id="269" r:id="rId12"/>
    <p:sldId id="270" r:id="rId13"/>
    <p:sldId id="271" r:id="rId14"/>
    <p:sldId id="272" r:id="rId15"/>
    <p:sldId id="275" r:id="rId16"/>
    <p:sldId id="276" r:id="rId17"/>
    <p:sldId id="277" r:id="rId18"/>
    <p:sldId id="278" r:id="rId19"/>
    <p:sldId id="279" r:id="rId20"/>
    <p:sldId id="280" r:id="rId21"/>
    <p:sldId id="266" r:id="rId22"/>
    <p:sldId id="281" r:id="rId23"/>
    <p:sldId id="282" r:id="rId24"/>
    <p:sldId id="283" r:id="rId25"/>
    <p:sldId id="284" r:id="rId26"/>
    <p:sldId id="285" r:id="rId27"/>
    <p:sldId id="286" r:id="rId28"/>
    <p:sldId id="287" r:id="rId29"/>
    <p:sldId id="288" r:id="rId30"/>
    <p:sldId id="260"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g86OokA2RqiA6hZuU3cG6WXA5ga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634F564-6181-4A22-85C1-00F47541E856}">
  <a:tblStyle styleId="{F634F564-6181-4A22-85C1-00F47541E856}" styleName="Table_0">
    <a:wholeTbl>
      <a:tcTxStyle b="off" i="off">
        <a:font>
          <a:latin typeface="Calibri"/>
          <a:ea typeface="Calibri"/>
          <a:cs typeface="Calibri"/>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12700" cap="flat" cmpd="sng">
              <a:solidFill>
                <a:schemeClr val="accent6"/>
              </a:solidFill>
              <a:prstDash val="solid"/>
              <a:round/>
              <a:headEnd type="none" w="sm" len="sm"/>
              <a:tailEnd type="none" w="sm" len="sm"/>
            </a:ln>
          </a:insideV>
        </a:tcBdr>
        <a:fill>
          <a:solidFill>
            <a:srgbClr val="FFFFFF">
              <a:alpha val="0"/>
            </a:srgbClr>
          </a:solidFill>
        </a:fill>
      </a:tcStyle>
    </a:wholeTbl>
    <a:band1H>
      <a:tcTxStyle/>
      <a:tcStyle>
        <a:tcBdr/>
        <a:fill>
          <a:solidFill>
            <a:schemeClr val="accent6">
              <a:alpha val="20000"/>
            </a:schemeClr>
          </a:solidFill>
        </a:fill>
      </a:tcStyle>
    </a:band1H>
    <a:band2H>
      <a:tcTxStyle/>
      <a:tcStyle>
        <a:tcBdr/>
      </a:tcStyle>
    </a:band2H>
    <a:band1V>
      <a:tcTxStyle/>
      <a:tcStyle>
        <a:tcBdr/>
        <a:fill>
          <a:solidFill>
            <a:schemeClr val="accent6">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6"/>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6"/>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729" y="26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3.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diagrams/_rels/data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61303D-75D2-4F4D-9359-3366B64FFA04}" type="doc">
      <dgm:prSet loTypeId="urn:microsoft.com/office/officeart/2018/layout/CircleProcess" loCatId="simpleprocesssa" qsTypeId="urn:microsoft.com/office/officeart/2005/8/quickstyle/3d1" qsCatId="3D" csTypeId="urn:microsoft.com/office/officeart/2005/8/colors/colorful3" csCatId="colorful" phldr="1"/>
      <dgm:spPr/>
      <dgm:t>
        <a:bodyPr/>
        <a:lstStyle/>
        <a:p>
          <a:endParaRPr lang="en-US"/>
        </a:p>
      </dgm:t>
    </dgm:pt>
    <dgm:pt modelId="{A28B02E3-C15C-45DB-AB8A-674CA8D0812B}">
      <dgm:prSet custT="1"/>
      <dgm:spPr/>
      <dgm:t>
        <a:bodyPr/>
        <a:lstStyle/>
        <a:p>
          <a:pPr algn="ctr"/>
          <a:r>
            <a:rPr lang="en-US" sz="1600" b="1" dirty="0">
              <a:solidFill>
                <a:schemeClr val="tx1"/>
              </a:solidFill>
            </a:rPr>
            <a:t>46.4%</a:t>
          </a:r>
        </a:p>
        <a:p>
          <a:pPr algn="l"/>
          <a:r>
            <a:rPr lang="en-US" sz="1600" b="1" dirty="0">
              <a:solidFill>
                <a:schemeClr val="tx1"/>
              </a:solidFill>
            </a:rPr>
            <a:t>Written PS policies</a:t>
          </a:r>
        </a:p>
      </dgm:t>
    </dgm:pt>
    <dgm:pt modelId="{6408196F-03E0-4EEC-A6D8-6A209C5930BE}" type="parTrans" cxnId="{F44B1180-3316-4C7C-8BCA-FB6B47F2422D}">
      <dgm:prSet/>
      <dgm:spPr/>
      <dgm:t>
        <a:bodyPr/>
        <a:lstStyle/>
        <a:p>
          <a:endParaRPr lang="en-US"/>
        </a:p>
      </dgm:t>
    </dgm:pt>
    <dgm:pt modelId="{78AE0020-4D5B-443C-B32C-29A8448B9FC3}" type="sibTrans" cxnId="{F44B1180-3316-4C7C-8BCA-FB6B47F2422D}">
      <dgm:prSet/>
      <dgm:spPr/>
      <dgm:t>
        <a:bodyPr/>
        <a:lstStyle/>
        <a:p>
          <a:endParaRPr lang="en-US"/>
        </a:p>
      </dgm:t>
    </dgm:pt>
    <dgm:pt modelId="{3F0CDA91-168B-45B1-8144-2A2D98942AD7}">
      <dgm:prSet custT="1"/>
      <dgm:spPr/>
      <dgm:t>
        <a:bodyPr/>
        <a:lstStyle/>
        <a:p>
          <a:pPr algn="ctr"/>
          <a:r>
            <a:rPr lang="en-US" sz="1600" b="1" dirty="0">
              <a:solidFill>
                <a:schemeClr val="tx1"/>
              </a:solidFill>
            </a:rPr>
            <a:t>52.6%</a:t>
          </a:r>
        </a:p>
        <a:p>
          <a:pPr algn="l"/>
          <a:r>
            <a:rPr lang="en-US" sz="1600" b="1" dirty="0">
              <a:solidFill>
                <a:schemeClr val="tx1"/>
              </a:solidFill>
            </a:rPr>
            <a:t>Appointed PS focal persons</a:t>
          </a:r>
        </a:p>
      </dgm:t>
    </dgm:pt>
    <dgm:pt modelId="{D9CAE686-36F8-44C2-8BC6-C63443F48895}" type="parTrans" cxnId="{6CC02981-ADCA-47E2-A633-FEE7701A546E}">
      <dgm:prSet/>
      <dgm:spPr/>
      <dgm:t>
        <a:bodyPr/>
        <a:lstStyle/>
        <a:p>
          <a:endParaRPr lang="en-US"/>
        </a:p>
      </dgm:t>
    </dgm:pt>
    <dgm:pt modelId="{909A999A-B5B8-4E5E-A2F4-94EF80C6A393}" type="sibTrans" cxnId="{6CC02981-ADCA-47E2-A633-FEE7701A546E}">
      <dgm:prSet/>
      <dgm:spPr/>
      <dgm:t>
        <a:bodyPr/>
        <a:lstStyle/>
        <a:p>
          <a:endParaRPr lang="en-US"/>
        </a:p>
      </dgm:t>
    </dgm:pt>
    <dgm:pt modelId="{6A1FE72B-FD2D-4D03-A59F-ACD636954634}">
      <dgm:prSet custT="1"/>
      <dgm:spPr/>
      <dgm:t>
        <a:bodyPr/>
        <a:lstStyle/>
        <a:p>
          <a:pPr algn="ctr"/>
          <a:r>
            <a:rPr lang="en-US" sz="1600" b="1" dirty="0">
              <a:solidFill>
                <a:schemeClr val="tx1"/>
              </a:solidFill>
            </a:rPr>
            <a:t>59.8%</a:t>
          </a:r>
        </a:p>
        <a:p>
          <a:pPr algn="l"/>
          <a:r>
            <a:rPr lang="en-US" sz="1600" b="1" dirty="0">
              <a:solidFill>
                <a:schemeClr val="tx1"/>
              </a:solidFill>
            </a:rPr>
            <a:t>Embedded safety in organizational structures</a:t>
          </a:r>
        </a:p>
      </dgm:t>
    </dgm:pt>
    <dgm:pt modelId="{F72D09AF-539A-4849-98B7-07564B4DEB2E}" type="parTrans" cxnId="{49E41F21-4BE6-49DB-BF63-FE29E93CF00C}">
      <dgm:prSet/>
      <dgm:spPr/>
      <dgm:t>
        <a:bodyPr/>
        <a:lstStyle/>
        <a:p>
          <a:endParaRPr lang="en-US"/>
        </a:p>
      </dgm:t>
    </dgm:pt>
    <dgm:pt modelId="{28364821-3F51-488E-A1B3-A49ECDC69978}" type="sibTrans" cxnId="{49E41F21-4BE6-49DB-BF63-FE29E93CF00C}">
      <dgm:prSet/>
      <dgm:spPr/>
      <dgm:t>
        <a:bodyPr/>
        <a:lstStyle/>
        <a:p>
          <a:endParaRPr lang="en-US"/>
        </a:p>
      </dgm:t>
    </dgm:pt>
    <dgm:pt modelId="{6338CC9E-32AC-41BF-AA11-AE272BD01CDD}">
      <dgm:prSet custT="1"/>
      <dgm:spPr/>
      <dgm:t>
        <a:bodyPr/>
        <a:lstStyle/>
        <a:p>
          <a:pPr algn="ctr"/>
          <a:r>
            <a:rPr lang="en-US" sz="1600" b="1" dirty="0">
              <a:solidFill>
                <a:schemeClr val="tx1"/>
              </a:solidFill>
            </a:rPr>
            <a:t>71.1%</a:t>
          </a:r>
        </a:p>
        <a:p>
          <a:pPr algn="l"/>
          <a:r>
            <a:rPr lang="en-US" sz="1600" b="1" dirty="0">
              <a:solidFill>
                <a:schemeClr val="tx1"/>
              </a:solidFill>
            </a:rPr>
            <a:t>Annual work plans with safety objectives</a:t>
          </a:r>
        </a:p>
      </dgm:t>
    </dgm:pt>
    <dgm:pt modelId="{3435492E-FFC1-4949-890F-F6C2DB792289}" type="parTrans" cxnId="{709F201F-54E9-4E4E-8FF1-AAD911BD3A2D}">
      <dgm:prSet/>
      <dgm:spPr/>
      <dgm:t>
        <a:bodyPr/>
        <a:lstStyle/>
        <a:p>
          <a:endParaRPr lang="en-US"/>
        </a:p>
      </dgm:t>
    </dgm:pt>
    <dgm:pt modelId="{FE7577A0-A720-41B5-9099-F4A376414B22}" type="sibTrans" cxnId="{709F201F-54E9-4E4E-8FF1-AAD911BD3A2D}">
      <dgm:prSet/>
      <dgm:spPr/>
      <dgm:t>
        <a:bodyPr/>
        <a:lstStyle/>
        <a:p>
          <a:endParaRPr lang="en-US"/>
        </a:p>
      </dgm:t>
    </dgm:pt>
    <dgm:pt modelId="{1FE0ED1A-E6A2-49C4-9A4E-5F4667A8121F}">
      <dgm:prSet custT="1"/>
      <dgm:spPr/>
      <dgm:t>
        <a:bodyPr/>
        <a:lstStyle/>
        <a:p>
          <a:pPr algn="ctr"/>
          <a:r>
            <a:rPr lang="en-US" sz="1600" b="1" dirty="0">
              <a:solidFill>
                <a:schemeClr val="tx1"/>
              </a:solidFill>
            </a:rPr>
            <a:t>75.3%</a:t>
          </a:r>
        </a:p>
        <a:p>
          <a:pPr algn="l"/>
          <a:r>
            <a:rPr lang="en-US" sz="1600" b="1" dirty="0">
              <a:solidFill>
                <a:schemeClr val="tx1"/>
              </a:solidFill>
            </a:rPr>
            <a:t>Integrated PS into strategic/QI plans</a:t>
          </a:r>
        </a:p>
      </dgm:t>
    </dgm:pt>
    <dgm:pt modelId="{5ADA15EE-F152-4CD3-85DE-F97D1035E432}" type="parTrans" cxnId="{0DA6AFB3-9F6D-4011-BB16-6C1C319E54B1}">
      <dgm:prSet/>
      <dgm:spPr/>
      <dgm:t>
        <a:bodyPr/>
        <a:lstStyle/>
        <a:p>
          <a:endParaRPr lang="en-US"/>
        </a:p>
      </dgm:t>
    </dgm:pt>
    <dgm:pt modelId="{DE7E493F-B1A3-48FA-9EAD-E122BEC097E5}" type="sibTrans" cxnId="{0DA6AFB3-9F6D-4011-BB16-6C1C319E54B1}">
      <dgm:prSet/>
      <dgm:spPr/>
      <dgm:t>
        <a:bodyPr/>
        <a:lstStyle/>
        <a:p>
          <a:endParaRPr lang="en-US"/>
        </a:p>
      </dgm:t>
    </dgm:pt>
    <dgm:pt modelId="{34F2A9A1-CF6C-47FB-A4E7-560832BFBB20}" type="pres">
      <dgm:prSet presAssocID="{EC61303D-75D2-4F4D-9359-3366B64FFA04}" presName="Name0" presStyleCnt="0">
        <dgm:presLayoutVars>
          <dgm:chMax val="11"/>
          <dgm:chPref val="11"/>
          <dgm:dir/>
          <dgm:resizeHandles/>
        </dgm:presLayoutVars>
      </dgm:prSet>
      <dgm:spPr/>
    </dgm:pt>
    <dgm:pt modelId="{195D1C63-01EE-4C1A-B19D-8D9959003EF7}" type="pres">
      <dgm:prSet presAssocID="{1FE0ED1A-E6A2-49C4-9A4E-5F4667A8121F}" presName="Accent5" presStyleCnt="0"/>
      <dgm:spPr/>
    </dgm:pt>
    <dgm:pt modelId="{D1B6C9E8-78BF-4FFB-A95C-0933C402B472}" type="pres">
      <dgm:prSet presAssocID="{1FE0ED1A-E6A2-49C4-9A4E-5F4667A8121F}" presName="Accent" presStyleLbl="node1" presStyleIdx="0" presStyleCnt="10"/>
      <dgm:spPr/>
    </dgm:pt>
    <dgm:pt modelId="{D74558C4-4378-4E04-8D87-EFA37B4492CD}" type="pres">
      <dgm:prSet presAssocID="{1FE0ED1A-E6A2-49C4-9A4E-5F4667A8121F}" presName="ParentBackground5" presStyleCnt="0"/>
      <dgm:spPr/>
    </dgm:pt>
    <dgm:pt modelId="{B7A34E2A-36AA-4514-AD62-F48CE014BC34}" type="pres">
      <dgm:prSet presAssocID="{1FE0ED1A-E6A2-49C4-9A4E-5F4667A8121F}" presName="ParentBackground" presStyleLbl="node1" presStyleIdx="1" presStyleCnt="10"/>
      <dgm:spPr/>
    </dgm:pt>
    <dgm:pt modelId="{0C185AE0-CC7E-4794-A464-C3C9F8B1257E}" type="pres">
      <dgm:prSet presAssocID="{1FE0ED1A-E6A2-49C4-9A4E-5F4667A8121F}" presName="Parent5" presStyleLbl="fgAcc0" presStyleIdx="0" presStyleCnt="0">
        <dgm:presLayoutVars>
          <dgm:chMax val="1"/>
          <dgm:chPref val="1"/>
          <dgm:bulletEnabled val="1"/>
        </dgm:presLayoutVars>
      </dgm:prSet>
      <dgm:spPr/>
    </dgm:pt>
    <dgm:pt modelId="{94FE27AF-48DD-419B-8ECF-434303C7C371}" type="pres">
      <dgm:prSet presAssocID="{6338CC9E-32AC-41BF-AA11-AE272BD01CDD}" presName="Accent4" presStyleCnt="0"/>
      <dgm:spPr/>
    </dgm:pt>
    <dgm:pt modelId="{7545FABC-4022-4433-B53E-67B8C6A24AE0}" type="pres">
      <dgm:prSet presAssocID="{6338CC9E-32AC-41BF-AA11-AE272BD01CDD}" presName="Accent" presStyleLbl="node1" presStyleIdx="2" presStyleCnt="10"/>
      <dgm:spPr/>
    </dgm:pt>
    <dgm:pt modelId="{F83E6B71-4F6D-409A-9F6A-12AD2E5C88B3}" type="pres">
      <dgm:prSet presAssocID="{6338CC9E-32AC-41BF-AA11-AE272BD01CDD}" presName="ParentBackground4" presStyleCnt="0"/>
      <dgm:spPr/>
    </dgm:pt>
    <dgm:pt modelId="{5107E01F-6734-4F4E-87D3-53239C616D62}" type="pres">
      <dgm:prSet presAssocID="{6338CC9E-32AC-41BF-AA11-AE272BD01CDD}" presName="ParentBackground" presStyleLbl="node1" presStyleIdx="3" presStyleCnt="10"/>
      <dgm:spPr/>
    </dgm:pt>
    <dgm:pt modelId="{5A7C695F-8B31-4C02-9E8A-79856DED8DDC}" type="pres">
      <dgm:prSet presAssocID="{6338CC9E-32AC-41BF-AA11-AE272BD01CDD}" presName="Parent4" presStyleLbl="fgAcc0" presStyleIdx="0" presStyleCnt="0">
        <dgm:presLayoutVars>
          <dgm:chMax val="1"/>
          <dgm:chPref val="1"/>
          <dgm:bulletEnabled val="1"/>
        </dgm:presLayoutVars>
      </dgm:prSet>
      <dgm:spPr/>
    </dgm:pt>
    <dgm:pt modelId="{A94CB005-D303-4329-A285-AF3EC2415DCC}" type="pres">
      <dgm:prSet presAssocID="{6A1FE72B-FD2D-4D03-A59F-ACD636954634}" presName="Accent3" presStyleCnt="0"/>
      <dgm:spPr/>
    </dgm:pt>
    <dgm:pt modelId="{0C513850-7735-4FC9-A348-317B789DC1F2}" type="pres">
      <dgm:prSet presAssocID="{6A1FE72B-FD2D-4D03-A59F-ACD636954634}" presName="Accent" presStyleLbl="node1" presStyleIdx="4" presStyleCnt="10"/>
      <dgm:spPr/>
    </dgm:pt>
    <dgm:pt modelId="{D2193279-9177-4EE6-A7B4-678686D9FA65}" type="pres">
      <dgm:prSet presAssocID="{6A1FE72B-FD2D-4D03-A59F-ACD636954634}" presName="ParentBackground3" presStyleCnt="0"/>
      <dgm:spPr/>
    </dgm:pt>
    <dgm:pt modelId="{5AD83E92-6F82-4BA2-9B8C-E4D47ACD0EB4}" type="pres">
      <dgm:prSet presAssocID="{6A1FE72B-FD2D-4D03-A59F-ACD636954634}" presName="ParentBackground" presStyleLbl="node1" presStyleIdx="5" presStyleCnt="10"/>
      <dgm:spPr/>
    </dgm:pt>
    <dgm:pt modelId="{32B61C63-51B2-4065-9783-B5CA6886E06D}" type="pres">
      <dgm:prSet presAssocID="{6A1FE72B-FD2D-4D03-A59F-ACD636954634}" presName="Parent3" presStyleLbl="fgAcc0" presStyleIdx="0" presStyleCnt="0">
        <dgm:presLayoutVars>
          <dgm:chMax val="1"/>
          <dgm:chPref val="1"/>
          <dgm:bulletEnabled val="1"/>
        </dgm:presLayoutVars>
      </dgm:prSet>
      <dgm:spPr/>
    </dgm:pt>
    <dgm:pt modelId="{2C2BF8A1-AF4E-44F5-B2FA-3020E9000D01}" type="pres">
      <dgm:prSet presAssocID="{3F0CDA91-168B-45B1-8144-2A2D98942AD7}" presName="Accent2" presStyleCnt="0"/>
      <dgm:spPr/>
    </dgm:pt>
    <dgm:pt modelId="{5700CBFA-91AA-4A42-B73C-07FF7070E2C8}" type="pres">
      <dgm:prSet presAssocID="{3F0CDA91-168B-45B1-8144-2A2D98942AD7}" presName="Accent" presStyleLbl="node1" presStyleIdx="6" presStyleCnt="10"/>
      <dgm:spPr/>
    </dgm:pt>
    <dgm:pt modelId="{FDAEB507-9D65-4911-945E-F4FA6A045320}" type="pres">
      <dgm:prSet presAssocID="{3F0CDA91-168B-45B1-8144-2A2D98942AD7}" presName="ParentBackground2" presStyleCnt="0"/>
      <dgm:spPr/>
    </dgm:pt>
    <dgm:pt modelId="{8C30E8BE-993E-40DE-A433-A5CB09B8268C}" type="pres">
      <dgm:prSet presAssocID="{3F0CDA91-168B-45B1-8144-2A2D98942AD7}" presName="ParentBackground" presStyleLbl="node1" presStyleIdx="7" presStyleCnt="10"/>
      <dgm:spPr/>
    </dgm:pt>
    <dgm:pt modelId="{902A1DC6-C0C7-46B7-A489-5A0B622FDCCB}" type="pres">
      <dgm:prSet presAssocID="{3F0CDA91-168B-45B1-8144-2A2D98942AD7}" presName="Parent2" presStyleLbl="fgAcc0" presStyleIdx="0" presStyleCnt="0">
        <dgm:presLayoutVars>
          <dgm:chMax val="1"/>
          <dgm:chPref val="1"/>
          <dgm:bulletEnabled val="1"/>
        </dgm:presLayoutVars>
      </dgm:prSet>
      <dgm:spPr/>
    </dgm:pt>
    <dgm:pt modelId="{85CF2F7C-04A5-4E3E-8092-9EAF4832712C}" type="pres">
      <dgm:prSet presAssocID="{A28B02E3-C15C-45DB-AB8A-674CA8D0812B}" presName="Accent1" presStyleCnt="0"/>
      <dgm:spPr/>
    </dgm:pt>
    <dgm:pt modelId="{4DE000F0-4BD0-4A5C-A955-EAEE0FE6FF90}" type="pres">
      <dgm:prSet presAssocID="{A28B02E3-C15C-45DB-AB8A-674CA8D0812B}" presName="Accent" presStyleLbl="node1" presStyleIdx="8" presStyleCnt="10"/>
      <dgm:spPr/>
    </dgm:pt>
    <dgm:pt modelId="{3FC2029C-B869-44EC-AD30-7CA19312C06A}" type="pres">
      <dgm:prSet presAssocID="{A28B02E3-C15C-45DB-AB8A-674CA8D0812B}" presName="ParentBackground1" presStyleCnt="0"/>
      <dgm:spPr/>
    </dgm:pt>
    <dgm:pt modelId="{086525B7-D2EF-4DA5-B496-271581BCC288}" type="pres">
      <dgm:prSet presAssocID="{A28B02E3-C15C-45DB-AB8A-674CA8D0812B}" presName="ParentBackground" presStyleLbl="node1" presStyleIdx="9" presStyleCnt="10"/>
      <dgm:spPr/>
    </dgm:pt>
    <dgm:pt modelId="{43D0C74B-86BB-4408-9CF3-030AF1E4F577}" type="pres">
      <dgm:prSet presAssocID="{A28B02E3-C15C-45DB-AB8A-674CA8D0812B}" presName="Parent1" presStyleLbl="fgAcc0" presStyleIdx="0" presStyleCnt="0">
        <dgm:presLayoutVars>
          <dgm:chMax val="1"/>
          <dgm:chPref val="1"/>
          <dgm:bulletEnabled val="1"/>
        </dgm:presLayoutVars>
      </dgm:prSet>
      <dgm:spPr/>
    </dgm:pt>
  </dgm:ptLst>
  <dgm:cxnLst>
    <dgm:cxn modelId="{6EC2421A-E88F-43A4-B40A-D0FCC669CE66}" type="presOf" srcId="{1FE0ED1A-E6A2-49C4-9A4E-5F4667A8121F}" destId="{0C185AE0-CC7E-4794-A464-C3C9F8B1257E}" srcOrd="1" destOrd="0" presId="urn:microsoft.com/office/officeart/2018/layout/CircleProcess"/>
    <dgm:cxn modelId="{14D49D1B-EBFE-47D6-9071-B409BF3BD87F}" type="presOf" srcId="{6338CC9E-32AC-41BF-AA11-AE272BD01CDD}" destId="{5107E01F-6734-4F4E-87D3-53239C616D62}" srcOrd="0" destOrd="0" presId="urn:microsoft.com/office/officeart/2018/layout/CircleProcess"/>
    <dgm:cxn modelId="{709F201F-54E9-4E4E-8FF1-AAD911BD3A2D}" srcId="{EC61303D-75D2-4F4D-9359-3366B64FFA04}" destId="{6338CC9E-32AC-41BF-AA11-AE272BD01CDD}" srcOrd="3" destOrd="0" parTransId="{3435492E-FFC1-4949-890F-F6C2DB792289}" sibTransId="{FE7577A0-A720-41B5-9099-F4A376414B22}"/>
    <dgm:cxn modelId="{49E41F21-4BE6-49DB-BF63-FE29E93CF00C}" srcId="{EC61303D-75D2-4F4D-9359-3366B64FFA04}" destId="{6A1FE72B-FD2D-4D03-A59F-ACD636954634}" srcOrd="2" destOrd="0" parTransId="{F72D09AF-539A-4849-98B7-07564B4DEB2E}" sibTransId="{28364821-3F51-488E-A1B3-A49ECDC69978}"/>
    <dgm:cxn modelId="{05EA453C-4BC2-4DF2-8669-C0D48FC5D5EF}" type="presOf" srcId="{A28B02E3-C15C-45DB-AB8A-674CA8D0812B}" destId="{43D0C74B-86BB-4408-9CF3-030AF1E4F577}" srcOrd="1" destOrd="0" presId="urn:microsoft.com/office/officeart/2018/layout/CircleProcess"/>
    <dgm:cxn modelId="{62D3E93C-59FA-47C4-991F-CC0B9E8B4543}" type="presOf" srcId="{6338CC9E-32AC-41BF-AA11-AE272BD01CDD}" destId="{5A7C695F-8B31-4C02-9E8A-79856DED8DDC}" srcOrd="1" destOrd="0" presId="urn:microsoft.com/office/officeart/2018/layout/CircleProcess"/>
    <dgm:cxn modelId="{D3421E61-016E-42AD-9766-CE1407D95AD5}" type="presOf" srcId="{6A1FE72B-FD2D-4D03-A59F-ACD636954634}" destId="{5AD83E92-6F82-4BA2-9B8C-E4D47ACD0EB4}" srcOrd="0" destOrd="0" presId="urn:microsoft.com/office/officeart/2018/layout/CircleProcess"/>
    <dgm:cxn modelId="{F8169243-88B2-46E9-98E3-23276DA68904}" type="presOf" srcId="{3F0CDA91-168B-45B1-8144-2A2D98942AD7}" destId="{8C30E8BE-993E-40DE-A433-A5CB09B8268C}" srcOrd="0" destOrd="0" presId="urn:microsoft.com/office/officeart/2018/layout/CircleProcess"/>
    <dgm:cxn modelId="{0009754F-FA8D-4375-B4D1-E55BCEB6ADDD}" type="presOf" srcId="{3F0CDA91-168B-45B1-8144-2A2D98942AD7}" destId="{902A1DC6-C0C7-46B7-A489-5A0B622FDCCB}" srcOrd="1" destOrd="0" presId="urn:microsoft.com/office/officeart/2018/layout/CircleProcess"/>
    <dgm:cxn modelId="{1C08AC77-54C0-45A5-BB5B-4DBD2370433E}" type="presOf" srcId="{EC61303D-75D2-4F4D-9359-3366B64FFA04}" destId="{34F2A9A1-CF6C-47FB-A4E7-560832BFBB20}" srcOrd="0" destOrd="0" presId="urn:microsoft.com/office/officeart/2018/layout/CircleProcess"/>
    <dgm:cxn modelId="{F44B1180-3316-4C7C-8BCA-FB6B47F2422D}" srcId="{EC61303D-75D2-4F4D-9359-3366B64FFA04}" destId="{A28B02E3-C15C-45DB-AB8A-674CA8D0812B}" srcOrd="0" destOrd="0" parTransId="{6408196F-03E0-4EEC-A6D8-6A209C5930BE}" sibTransId="{78AE0020-4D5B-443C-B32C-29A8448B9FC3}"/>
    <dgm:cxn modelId="{6CC02981-ADCA-47E2-A633-FEE7701A546E}" srcId="{EC61303D-75D2-4F4D-9359-3366B64FFA04}" destId="{3F0CDA91-168B-45B1-8144-2A2D98942AD7}" srcOrd="1" destOrd="0" parTransId="{D9CAE686-36F8-44C2-8BC6-C63443F48895}" sibTransId="{909A999A-B5B8-4E5E-A2F4-94EF80C6A393}"/>
    <dgm:cxn modelId="{82C61488-583B-4721-9CEA-324F21BAC1B0}" type="presOf" srcId="{A28B02E3-C15C-45DB-AB8A-674CA8D0812B}" destId="{086525B7-D2EF-4DA5-B496-271581BCC288}" srcOrd="0" destOrd="0" presId="urn:microsoft.com/office/officeart/2018/layout/CircleProcess"/>
    <dgm:cxn modelId="{0DA6AFB3-9F6D-4011-BB16-6C1C319E54B1}" srcId="{EC61303D-75D2-4F4D-9359-3366B64FFA04}" destId="{1FE0ED1A-E6A2-49C4-9A4E-5F4667A8121F}" srcOrd="4" destOrd="0" parTransId="{5ADA15EE-F152-4CD3-85DE-F97D1035E432}" sibTransId="{DE7E493F-B1A3-48FA-9EAD-E122BEC097E5}"/>
    <dgm:cxn modelId="{3BBBE9D0-88EE-445C-BECC-C94DF82E6B10}" type="presOf" srcId="{6A1FE72B-FD2D-4D03-A59F-ACD636954634}" destId="{32B61C63-51B2-4065-9783-B5CA6886E06D}" srcOrd="1" destOrd="0" presId="urn:microsoft.com/office/officeart/2018/layout/CircleProcess"/>
    <dgm:cxn modelId="{66F506F0-CB56-4A69-894C-9BEC34458D70}" type="presOf" srcId="{1FE0ED1A-E6A2-49C4-9A4E-5F4667A8121F}" destId="{B7A34E2A-36AA-4514-AD62-F48CE014BC34}" srcOrd="0" destOrd="0" presId="urn:microsoft.com/office/officeart/2018/layout/CircleProcess"/>
    <dgm:cxn modelId="{15BD1DC4-6008-4A55-8C89-C58F780C5A3E}" type="presParOf" srcId="{34F2A9A1-CF6C-47FB-A4E7-560832BFBB20}" destId="{195D1C63-01EE-4C1A-B19D-8D9959003EF7}" srcOrd="0" destOrd="0" presId="urn:microsoft.com/office/officeart/2018/layout/CircleProcess"/>
    <dgm:cxn modelId="{9D07DC42-04B9-4652-BA22-A53F95C9FE6B}" type="presParOf" srcId="{195D1C63-01EE-4C1A-B19D-8D9959003EF7}" destId="{D1B6C9E8-78BF-4FFB-A95C-0933C402B472}" srcOrd="0" destOrd="0" presId="urn:microsoft.com/office/officeart/2018/layout/CircleProcess"/>
    <dgm:cxn modelId="{01BF1292-8161-4AC1-9829-FA32626708AE}" type="presParOf" srcId="{34F2A9A1-CF6C-47FB-A4E7-560832BFBB20}" destId="{D74558C4-4378-4E04-8D87-EFA37B4492CD}" srcOrd="1" destOrd="0" presId="urn:microsoft.com/office/officeart/2018/layout/CircleProcess"/>
    <dgm:cxn modelId="{2F33558B-15C8-4123-801D-F956A51CEA6A}" type="presParOf" srcId="{D74558C4-4378-4E04-8D87-EFA37B4492CD}" destId="{B7A34E2A-36AA-4514-AD62-F48CE014BC34}" srcOrd="0" destOrd="0" presId="urn:microsoft.com/office/officeart/2018/layout/CircleProcess"/>
    <dgm:cxn modelId="{28685BEF-9B83-4023-BE2F-19C767B31A69}" type="presParOf" srcId="{34F2A9A1-CF6C-47FB-A4E7-560832BFBB20}" destId="{0C185AE0-CC7E-4794-A464-C3C9F8B1257E}" srcOrd="2" destOrd="0" presId="urn:microsoft.com/office/officeart/2018/layout/CircleProcess"/>
    <dgm:cxn modelId="{14BDDAC1-D3C1-4E62-8CF3-E0DDEBA39FEA}" type="presParOf" srcId="{34F2A9A1-CF6C-47FB-A4E7-560832BFBB20}" destId="{94FE27AF-48DD-419B-8ECF-434303C7C371}" srcOrd="3" destOrd="0" presId="urn:microsoft.com/office/officeart/2018/layout/CircleProcess"/>
    <dgm:cxn modelId="{A9F5ECA2-8FAB-4D44-BB54-E4A8ECF165DD}" type="presParOf" srcId="{94FE27AF-48DD-419B-8ECF-434303C7C371}" destId="{7545FABC-4022-4433-B53E-67B8C6A24AE0}" srcOrd="0" destOrd="0" presId="urn:microsoft.com/office/officeart/2018/layout/CircleProcess"/>
    <dgm:cxn modelId="{30ADE0F8-E6E7-46C8-8F5E-DFEABFFAEDA6}" type="presParOf" srcId="{34F2A9A1-CF6C-47FB-A4E7-560832BFBB20}" destId="{F83E6B71-4F6D-409A-9F6A-12AD2E5C88B3}" srcOrd="4" destOrd="0" presId="urn:microsoft.com/office/officeart/2018/layout/CircleProcess"/>
    <dgm:cxn modelId="{9FE1A781-29E3-4308-BC39-1B31BE450062}" type="presParOf" srcId="{F83E6B71-4F6D-409A-9F6A-12AD2E5C88B3}" destId="{5107E01F-6734-4F4E-87D3-53239C616D62}" srcOrd="0" destOrd="0" presId="urn:microsoft.com/office/officeart/2018/layout/CircleProcess"/>
    <dgm:cxn modelId="{F52E3530-32BC-4EEA-8F4E-143213341303}" type="presParOf" srcId="{34F2A9A1-CF6C-47FB-A4E7-560832BFBB20}" destId="{5A7C695F-8B31-4C02-9E8A-79856DED8DDC}" srcOrd="5" destOrd="0" presId="urn:microsoft.com/office/officeart/2018/layout/CircleProcess"/>
    <dgm:cxn modelId="{14A2A1A5-D9FD-4694-AF7C-767441D02C55}" type="presParOf" srcId="{34F2A9A1-CF6C-47FB-A4E7-560832BFBB20}" destId="{A94CB005-D303-4329-A285-AF3EC2415DCC}" srcOrd="6" destOrd="0" presId="urn:microsoft.com/office/officeart/2018/layout/CircleProcess"/>
    <dgm:cxn modelId="{37696DD1-C28B-4999-9CB4-C8E0D25CD2B5}" type="presParOf" srcId="{A94CB005-D303-4329-A285-AF3EC2415DCC}" destId="{0C513850-7735-4FC9-A348-317B789DC1F2}" srcOrd="0" destOrd="0" presId="urn:microsoft.com/office/officeart/2018/layout/CircleProcess"/>
    <dgm:cxn modelId="{E978CEB6-795C-40D5-912F-B3DF6456CA39}" type="presParOf" srcId="{34F2A9A1-CF6C-47FB-A4E7-560832BFBB20}" destId="{D2193279-9177-4EE6-A7B4-678686D9FA65}" srcOrd="7" destOrd="0" presId="urn:microsoft.com/office/officeart/2018/layout/CircleProcess"/>
    <dgm:cxn modelId="{874F1A5F-6E20-4C02-8B5D-170BF85A0F71}" type="presParOf" srcId="{D2193279-9177-4EE6-A7B4-678686D9FA65}" destId="{5AD83E92-6F82-4BA2-9B8C-E4D47ACD0EB4}" srcOrd="0" destOrd="0" presId="urn:microsoft.com/office/officeart/2018/layout/CircleProcess"/>
    <dgm:cxn modelId="{D72ADD7E-F7F6-443B-A76C-BB8E38B25884}" type="presParOf" srcId="{34F2A9A1-CF6C-47FB-A4E7-560832BFBB20}" destId="{32B61C63-51B2-4065-9783-B5CA6886E06D}" srcOrd="8" destOrd="0" presId="urn:microsoft.com/office/officeart/2018/layout/CircleProcess"/>
    <dgm:cxn modelId="{EC4111DF-F8AD-4CDD-A3F7-0CC37236866D}" type="presParOf" srcId="{34F2A9A1-CF6C-47FB-A4E7-560832BFBB20}" destId="{2C2BF8A1-AF4E-44F5-B2FA-3020E9000D01}" srcOrd="9" destOrd="0" presId="urn:microsoft.com/office/officeart/2018/layout/CircleProcess"/>
    <dgm:cxn modelId="{ADDBABC5-1989-4DB0-A5E0-D4000319FF6D}" type="presParOf" srcId="{2C2BF8A1-AF4E-44F5-B2FA-3020E9000D01}" destId="{5700CBFA-91AA-4A42-B73C-07FF7070E2C8}" srcOrd="0" destOrd="0" presId="urn:microsoft.com/office/officeart/2018/layout/CircleProcess"/>
    <dgm:cxn modelId="{FF172D71-BC0C-4F5E-A61C-8C4E8801BB9D}" type="presParOf" srcId="{34F2A9A1-CF6C-47FB-A4E7-560832BFBB20}" destId="{FDAEB507-9D65-4911-945E-F4FA6A045320}" srcOrd="10" destOrd="0" presId="urn:microsoft.com/office/officeart/2018/layout/CircleProcess"/>
    <dgm:cxn modelId="{E4BA1BD0-70E3-490F-B49E-93C7393752D5}" type="presParOf" srcId="{FDAEB507-9D65-4911-945E-F4FA6A045320}" destId="{8C30E8BE-993E-40DE-A433-A5CB09B8268C}" srcOrd="0" destOrd="0" presId="urn:microsoft.com/office/officeart/2018/layout/CircleProcess"/>
    <dgm:cxn modelId="{763C868C-1F64-4C27-91B9-E542DF989B74}" type="presParOf" srcId="{34F2A9A1-CF6C-47FB-A4E7-560832BFBB20}" destId="{902A1DC6-C0C7-46B7-A489-5A0B622FDCCB}" srcOrd="11" destOrd="0" presId="urn:microsoft.com/office/officeart/2018/layout/CircleProcess"/>
    <dgm:cxn modelId="{5C7E5999-21C8-4C9D-972A-DA335733DAB6}" type="presParOf" srcId="{34F2A9A1-CF6C-47FB-A4E7-560832BFBB20}" destId="{85CF2F7C-04A5-4E3E-8092-9EAF4832712C}" srcOrd="12" destOrd="0" presId="urn:microsoft.com/office/officeart/2018/layout/CircleProcess"/>
    <dgm:cxn modelId="{E4681BF2-95C7-4093-AF37-C238217E744A}" type="presParOf" srcId="{85CF2F7C-04A5-4E3E-8092-9EAF4832712C}" destId="{4DE000F0-4BD0-4A5C-A955-EAEE0FE6FF90}" srcOrd="0" destOrd="0" presId="urn:microsoft.com/office/officeart/2018/layout/CircleProcess"/>
    <dgm:cxn modelId="{5DD4CD34-0B0E-439A-BCC0-6CF30DE4FBC3}" type="presParOf" srcId="{34F2A9A1-CF6C-47FB-A4E7-560832BFBB20}" destId="{3FC2029C-B869-44EC-AD30-7CA19312C06A}" srcOrd="13" destOrd="0" presId="urn:microsoft.com/office/officeart/2018/layout/CircleProcess"/>
    <dgm:cxn modelId="{C57916D2-7EF8-435A-96A2-A53FD29DA877}" type="presParOf" srcId="{3FC2029C-B869-44EC-AD30-7CA19312C06A}" destId="{086525B7-D2EF-4DA5-B496-271581BCC288}" srcOrd="0" destOrd="0" presId="urn:microsoft.com/office/officeart/2018/layout/CircleProcess"/>
    <dgm:cxn modelId="{DA0147B2-50EB-482B-B5F0-3C5F5EEB29BB}" type="presParOf" srcId="{34F2A9A1-CF6C-47FB-A4E7-560832BFBB20}" destId="{43D0C74B-86BB-4408-9CF3-030AF1E4F577}" srcOrd="14" destOrd="0" presId="urn:microsoft.com/office/officeart/2018/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77DC8B-CC48-4113-A451-25CCF85B3237}" type="doc">
      <dgm:prSet loTypeId="urn:microsoft.com/office/officeart/2005/8/layout/hierarchy1" loCatId="hierarchy" qsTypeId="urn:microsoft.com/office/officeart/2005/8/quickstyle/simple3" qsCatId="simple" csTypeId="urn:microsoft.com/office/officeart/2005/8/colors/colorful3" csCatId="colorful" phldr="1"/>
      <dgm:spPr/>
      <dgm:t>
        <a:bodyPr/>
        <a:lstStyle/>
        <a:p>
          <a:endParaRPr lang="en-US"/>
        </a:p>
      </dgm:t>
    </dgm:pt>
    <dgm:pt modelId="{1F7841C7-B0F7-4F20-915E-DBCC1D01CF77}">
      <dgm:prSet custT="1"/>
      <dgm:spPr/>
      <dgm:t>
        <a:bodyPr/>
        <a:lstStyle/>
        <a:p>
          <a:r>
            <a:rPr lang="en-US" sz="2800" b="1" dirty="0">
              <a:latin typeface="Aptos" panose="020B0004020202020204" pitchFamily="34" charset="0"/>
            </a:rPr>
            <a:t>74.2%</a:t>
          </a:r>
          <a:r>
            <a:rPr lang="en-US" sz="2200" dirty="0">
              <a:latin typeface="Aptos" panose="020B0004020202020204" pitchFamily="34" charset="0"/>
            </a:rPr>
            <a:t> </a:t>
          </a:r>
        </a:p>
        <a:p>
          <a:r>
            <a:rPr lang="en-US" sz="2000" b="1" dirty="0">
              <a:latin typeface="Aptos" panose="020B0004020202020204" pitchFamily="34" charset="0"/>
            </a:rPr>
            <a:t>Implemented minimum safety standards (KQMH)</a:t>
          </a:r>
        </a:p>
      </dgm:t>
    </dgm:pt>
    <dgm:pt modelId="{F9445964-2E79-402F-8D4D-BBE7129110A5}" type="parTrans" cxnId="{3AE9A3F8-CB55-4002-BA4E-95F040F45B85}">
      <dgm:prSet/>
      <dgm:spPr/>
      <dgm:t>
        <a:bodyPr/>
        <a:lstStyle/>
        <a:p>
          <a:endParaRPr lang="en-US"/>
        </a:p>
      </dgm:t>
    </dgm:pt>
    <dgm:pt modelId="{F77FDE0F-917A-4C5B-BFE2-E805BA90C28E}" type="sibTrans" cxnId="{3AE9A3F8-CB55-4002-BA4E-95F040F45B85}">
      <dgm:prSet/>
      <dgm:spPr/>
      <dgm:t>
        <a:bodyPr/>
        <a:lstStyle/>
        <a:p>
          <a:endParaRPr lang="en-US"/>
        </a:p>
      </dgm:t>
    </dgm:pt>
    <dgm:pt modelId="{73F9F818-53CA-490F-B915-3259A25B2510}">
      <dgm:prSet custT="1"/>
      <dgm:spPr/>
      <dgm:t>
        <a:bodyPr/>
        <a:lstStyle/>
        <a:p>
          <a:r>
            <a:rPr lang="en-US" sz="2800" b="1" dirty="0">
              <a:latin typeface="Aptos" panose="020B0004020202020204" pitchFamily="34" charset="0"/>
            </a:rPr>
            <a:t>58.8%</a:t>
          </a:r>
          <a:r>
            <a:rPr lang="en-US" sz="2200" dirty="0">
              <a:latin typeface="Aptos" panose="020B0004020202020204" pitchFamily="34" charset="0"/>
            </a:rPr>
            <a:t> </a:t>
          </a:r>
        </a:p>
        <a:p>
          <a:r>
            <a:rPr lang="en-US" sz="2000" dirty="0">
              <a:latin typeface="Aptos" panose="020B0004020202020204" pitchFamily="34" charset="0"/>
            </a:rPr>
            <a:t>Aware of the WHO GPSAP </a:t>
          </a:r>
        </a:p>
      </dgm:t>
    </dgm:pt>
    <dgm:pt modelId="{99BCF928-540D-4722-AB9F-2805ADC46F6A}" type="parTrans" cxnId="{C5B3BDCF-729A-42D1-9532-AE6F06148D94}">
      <dgm:prSet/>
      <dgm:spPr/>
      <dgm:t>
        <a:bodyPr/>
        <a:lstStyle/>
        <a:p>
          <a:endParaRPr lang="en-US"/>
        </a:p>
      </dgm:t>
    </dgm:pt>
    <dgm:pt modelId="{81C35965-4203-4B9B-BE09-87502E84392F}" type="sibTrans" cxnId="{C5B3BDCF-729A-42D1-9532-AE6F06148D94}">
      <dgm:prSet/>
      <dgm:spPr/>
      <dgm:t>
        <a:bodyPr/>
        <a:lstStyle/>
        <a:p>
          <a:endParaRPr lang="en-US"/>
        </a:p>
      </dgm:t>
    </dgm:pt>
    <dgm:pt modelId="{0DA6667D-C333-4747-A1D0-B4611B442C11}">
      <dgm:prSet custT="1"/>
      <dgm:spPr/>
      <dgm:t>
        <a:bodyPr/>
        <a:lstStyle/>
        <a:p>
          <a:r>
            <a:rPr lang="en-US" sz="2800" b="1" dirty="0">
              <a:latin typeface="Aptos" panose="020B0004020202020204" pitchFamily="34" charset="0"/>
            </a:rPr>
            <a:t>52.6% </a:t>
          </a:r>
        </a:p>
        <a:p>
          <a:r>
            <a:rPr lang="en-US" sz="2000" dirty="0">
              <a:latin typeface="Aptos" panose="020B0004020202020204" pitchFamily="34" charset="0"/>
            </a:rPr>
            <a:t>Provided feedback to the MoH</a:t>
          </a:r>
        </a:p>
      </dgm:t>
    </dgm:pt>
    <dgm:pt modelId="{7E93E469-B689-455B-ACCC-816A9AF96D67}" type="parTrans" cxnId="{510E7789-DCA3-42CF-810E-0C69A9D1B836}">
      <dgm:prSet/>
      <dgm:spPr/>
      <dgm:t>
        <a:bodyPr/>
        <a:lstStyle/>
        <a:p>
          <a:endParaRPr lang="en-US"/>
        </a:p>
      </dgm:t>
    </dgm:pt>
    <dgm:pt modelId="{1B6D04CA-386A-4002-949A-E3A75EFBD40A}" type="sibTrans" cxnId="{510E7789-DCA3-42CF-810E-0C69A9D1B836}">
      <dgm:prSet/>
      <dgm:spPr/>
      <dgm:t>
        <a:bodyPr/>
        <a:lstStyle/>
        <a:p>
          <a:endParaRPr lang="en-US"/>
        </a:p>
      </dgm:t>
    </dgm:pt>
    <dgm:pt modelId="{0807D4EB-97B5-41B4-81E7-19AF4F906906}" type="pres">
      <dgm:prSet presAssocID="{9277DC8B-CC48-4113-A451-25CCF85B3237}" presName="hierChild1" presStyleCnt="0">
        <dgm:presLayoutVars>
          <dgm:chPref val="1"/>
          <dgm:dir/>
          <dgm:animOne val="branch"/>
          <dgm:animLvl val="lvl"/>
          <dgm:resizeHandles/>
        </dgm:presLayoutVars>
      </dgm:prSet>
      <dgm:spPr/>
    </dgm:pt>
    <dgm:pt modelId="{1643ACA7-980F-4795-96C9-BD61A84BD8B4}" type="pres">
      <dgm:prSet presAssocID="{1F7841C7-B0F7-4F20-915E-DBCC1D01CF77}" presName="hierRoot1" presStyleCnt="0"/>
      <dgm:spPr/>
    </dgm:pt>
    <dgm:pt modelId="{2AD37B54-56D0-42FD-AD4E-CAA205CD1BBE}" type="pres">
      <dgm:prSet presAssocID="{1F7841C7-B0F7-4F20-915E-DBCC1D01CF77}" presName="composite" presStyleCnt="0"/>
      <dgm:spPr/>
    </dgm:pt>
    <dgm:pt modelId="{41E1A2A2-5BCB-436E-9731-E317B30144B8}" type="pres">
      <dgm:prSet presAssocID="{1F7841C7-B0F7-4F20-915E-DBCC1D01CF77}" presName="background" presStyleLbl="node0" presStyleIdx="0" presStyleCnt="3"/>
      <dgm:spPr/>
    </dgm:pt>
    <dgm:pt modelId="{CE17401E-9BF4-4B6E-A301-6397CD50ADB3}" type="pres">
      <dgm:prSet presAssocID="{1F7841C7-B0F7-4F20-915E-DBCC1D01CF77}" presName="text" presStyleLbl="fgAcc0" presStyleIdx="0" presStyleCnt="3" custScaleX="122720" custScaleY="117238">
        <dgm:presLayoutVars>
          <dgm:chPref val="3"/>
        </dgm:presLayoutVars>
      </dgm:prSet>
      <dgm:spPr/>
    </dgm:pt>
    <dgm:pt modelId="{10BFEFE3-B93B-42AE-A086-968EA70BA1FB}" type="pres">
      <dgm:prSet presAssocID="{1F7841C7-B0F7-4F20-915E-DBCC1D01CF77}" presName="hierChild2" presStyleCnt="0"/>
      <dgm:spPr/>
    </dgm:pt>
    <dgm:pt modelId="{0A294DCA-0078-4DA6-AFDD-ED1A3FAB1237}" type="pres">
      <dgm:prSet presAssocID="{73F9F818-53CA-490F-B915-3259A25B2510}" presName="hierRoot1" presStyleCnt="0"/>
      <dgm:spPr/>
    </dgm:pt>
    <dgm:pt modelId="{149C1DD8-5E3E-482C-9AA6-C91C84591865}" type="pres">
      <dgm:prSet presAssocID="{73F9F818-53CA-490F-B915-3259A25B2510}" presName="composite" presStyleCnt="0"/>
      <dgm:spPr/>
    </dgm:pt>
    <dgm:pt modelId="{ABEFDC44-0D41-4817-97FF-99120C64270D}" type="pres">
      <dgm:prSet presAssocID="{73F9F818-53CA-490F-B915-3259A25B2510}" presName="background" presStyleLbl="node0" presStyleIdx="1" presStyleCnt="3"/>
      <dgm:spPr/>
    </dgm:pt>
    <dgm:pt modelId="{5BE016E4-51DE-4905-93B6-F1A9AE79FBDB}" type="pres">
      <dgm:prSet presAssocID="{73F9F818-53CA-490F-B915-3259A25B2510}" presName="text" presStyleLbl="fgAcc0" presStyleIdx="1" presStyleCnt="3" custScaleX="122720" custScaleY="117238">
        <dgm:presLayoutVars>
          <dgm:chPref val="3"/>
        </dgm:presLayoutVars>
      </dgm:prSet>
      <dgm:spPr/>
    </dgm:pt>
    <dgm:pt modelId="{9C2091A0-4AB7-433A-8D76-137FB2ACE480}" type="pres">
      <dgm:prSet presAssocID="{73F9F818-53CA-490F-B915-3259A25B2510}" presName="hierChild2" presStyleCnt="0"/>
      <dgm:spPr/>
    </dgm:pt>
    <dgm:pt modelId="{F7683683-D443-46B4-8E65-0798D736C6A0}" type="pres">
      <dgm:prSet presAssocID="{0DA6667D-C333-4747-A1D0-B4611B442C11}" presName="hierRoot1" presStyleCnt="0"/>
      <dgm:spPr/>
    </dgm:pt>
    <dgm:pt modelId="{5D943605-3722-40BD-81A7-525D02733D43}" type="pres">
      <dgm:prSet presAssocID="{0DA6667D-C333-4747-A1D0-B4611B442C11}" presName="composite" presStyleCnt="0"/>
      <dgm:spPr/>
    </dgm:pt>
    <dgm:pt modelId="{BAC7393F-D63C-4656-97CB-A551897B5870}" type="pres">
      <dgm:prSet presAssocID="{0DA6667D-C333-4747-A1D0-B4611B442C11}" presName="background" presStyleLbl="node0" presStyleIdx="2" presStyleCnt="3"/>
      <dgm:spPr/>
    </dgm:pt>
    <dgm:pt modelId="{B18D2314-F34D-467F-96BB-45198849B7E0}" type="pres">
      <dgm:prSet presAssocID="{0DA6667D-C333-4747-A1D0-B4611B442C11}" presName="text" presStyleLbl="fgAcc0" presStyleIdx="2" presStyleCnt="3" custScaleX="122720" custScaleY="117238">
        <dgm:presLayoutVars>
          <dgm:chPref val="3"/>
        </dgm:presLayoutVars>
      </dgm:prSet>
      <dgm:spPr/>
    </dgm:pt>
    <dgm:pt modelId="{3C2BC2FE-F4C4-418D-A32D-03F0D85069C9}" type="pres">
      <dgm:prSet presAssocID="{0DA6667D-C333-4747-A1D0-B4611B442C11}" presName="hierChild2" presStyleCnt="0"/>
      <dgm:spPr/>
    </dgm:pt>
  </dgm:ptLst>
  <dgm:cxnLst>
    <dgm:cxn modelId="{EEB77308-2180-466C-ADFA-79E557A26041}" type="presOf" srcId="{73F9F818-53CA-490F-B915-3259A25B2510}" destId="{5BE016E4-51DE-4905-93B6-F1A9AE79FBDB}" srcOrd="0" destOrd="0" presId="urn:microsoft.com/office/officeart/2005/8/layout/hierarchy1"/>
    <dgm:cxn modelId="{510E7789-DCA3-42CF-810E-0C69A9D1B836}" srcId="{9277DC8B-CC48-4113-A451-25CCF85B3237}" destId="{0DA6667D-C333-4747-A1D0-B4611B442C11}" srcOrd="2" destOrd="0" parTransId="{7E93E469-B689-455B-ACCC-816A9AF96D67}" sibTransId="{1B6D04CA-386A-4002-949A-E3A75EFBD40A}"/>
    <dgm:cxn modelId="{B9A0FE9F-DDE2-46AC-B3FA-545D736C4C0C}" type="presOf" srcId="{9277DC8B-CC48-4113-A451-25CCF85B3237}" destId="{0807D4EB-97B5-41B4-81E7-19AF4F906906}" srcOrd="0" destOrd="0" presId="urn:microsoft.com/office/officeart/2005/8/layout/hierarchy1"/>
    <dgm:cxn modelId="{F556C2A5-8BCE-470A-8BE4-A443121A10BC}" type="presOf" srcId="{1F7841C7-B0F7-4F20-915E-DBCC1D01CF77}" destId="{CE17401E-9BF4-4B6E-A301-6397CD50ADB3}" srcOrd="0" destOrd="0" presId="urn:microsoft.com/office/officeart/2005/8/layout/hierarchy1"/>
    <dgm:cxn modelId="{C5B3BDCF-729A-42D1-9532-AE6F06148D94}" srcId="{9277DC8B-CC48-4113-A451-25CCF85B3237}" destId="{73F9F818-53CA-490F-B915-3259A25B2510}" srcOrd="1" destOrd="0" parTransId="{99BCF928-540D-4722-AB9F-2805ADC46F6A}" sibTransId="{81C35965-4203-4B9B-BE09-87502E84392F}"/>
    <dgm:cxn modelId="{6C44ECCF-729F-496E-99F5-D46284385D58}" type="presOf" srcId="{0DA6667D-C333-4747-A1D0-B4611B442C11}" destId="{B18D2314-F34D-467F-96BB-45198849B7E0}" srcOrd="0" destOrd="0" presId="urn:microsoft.com/office/officeart/2005/8/layout/hierarchy1"/>
    <dgm:cxn modelId="{3AE9A3F8-CB55-4002-BA4E-95F040F45B85}" srcId="{9277DC8B-CC48-4113-A451-25CCF85B3237}" destId="{1F7841C7-B0F7-4F20-915E-DBCC1D01CF77}" srcOrd="0" destOrd="0" parTransId="{F9445964-2E79-402F-8D4D-BBE7129110A5}" sibTransId="{F77FDE0F-917A-4C5B-BFE2-E805BA90C28E}"/>
    <dgm:cxn modelId="{C4066BC2-62AC-446A-ADED-3B038ED92FC8}" type="presParOf" srcId="{0807D4EB-97B5-41B4-81E7-19AF4F906906}" destId="{1643ACA7-980F-4795-96C9-BD61A84BD8B4}" srcOrd="0" destOrd="0" presId="urn:microsoft.com/office/officeart/2005/8/layout/hierarchy1"/>
    <dgm:cxn modelId="{F140B57F-2C06-4ADA-B640-62ED5B25C470}" type="presParOf" srcId="{1643ACA7-980F-4795-96C9-BD61A84BD8B4}" destId="{2AD37B54-56D0-42FD-AD4E-CAA205CD1BBE}" srcOrd="0" destOrd="0" presId="urn:microsoft.com/office/officeart/2005/8/layout/hierarchy1"/>
    <dgm:cxn modelId="{350CFA56-2044-4D86-B6F7-644D713917D0}" type="presParOf" srcId="{2AD37B54-56D0-42FD-AD4E-CAA205CD1BBE}" destId="{41E1A2A2-5BCB-436E-9731-E317B30144B8}" srcOrd="0" destOrd="0" presId="urn:microsoft.com/office/officeart/2005/8/layout/hierarchy1"/>
    <dgm:cxn modelId="{FFAB7324-3D9D-4E26-81D9-554995135A7E}" type="presParOf" srcId="{2AD37B54-56D0-42FD-AD4E-CAA205CD1BBE}" destId="{CE17401E-9BF4-4B6E-A301-6397CD50ADB3}" srcOrd="1" destOrd="0" presId="urn:microsoft.com/office/officeart/2005/8/layout/hierarchy1"/>
    <dgm:cxn modelId="{79A0E97B-72A5-482D-9A70-4231B11A1429}" type="presParOf" srcId="{1643ACA7-980F-4795-96C9-BD61A84BD8B4}" destId="{10BFEFE3-B93B-42AE-A086-968EA70BA1FB}" srcOrd="1" destOrd="0" presId="urn:microsoft.com/office/officeart/2005/8/layout/hierarchy1"/>
    <dgm:cxn modelId="{7FFECBE0-CDBC-4AC6-B395-9B5C6DF1C01E}" type="presParOf" srcId="{0807D4EB-97B5-41B4-81E7-19AF4F906906}" destId="{0A294DCA-0078-4DA6-AFDD-ED1A3FAB1237}" srcOrd="1" destOrd="0" presId="urn:microsoft.com/office/officeart/2005/8/layout/hierarchy1"/>
    <dgm:cxn modelId="{B4171E66-D0E6-4C96-80AD-85991E356BCA}" type="presParOf" srcId="{0A294DCA-0078-4DA6-AFDD-ED1A3FAB1237}" destId="{149C1DD8-5E3E-482C-9AA6-C91C84591865}" srcOrd="0" destOrd="0" presId="urn:microsoft.com/office/officeart/2005/8/layout/hierarchy1"/>
    <dgm:cxn modelId="{35AD0B41-3E0A-470B-8D6F-DB6E99C7076A}" type="presParOf" srcId="{149C1DD8-5E3E-482C-9AA6-C91C84591865}" destId="{ABEFDC44-0D41-4817-97FF-99120C64270D}" srcOrd="0" destOrd="0" presId="urn:microsoft.com/office/officeart/2005/8/layout/hierarchy1"/>
    <dgm:cxn modelId="{2038AEB8-AAC9-4A84-BDAE-98CE95620F28}" type="presParOf" srcId="{149C1DD8-5E3E-482C-9AA6-C91C84591865}" destId="{5BE016E4-51DE-4905-93B6-F1A9AE79FBDB}" srcOrd="1" destOrd="0" presId="urn:microsoft.com/office/officeart/2005/8/layout/hierarchy1"/>
    <dgm:cxn modelId="{0B4D9A2B-E1A8-470B-A8DE-91EA25883003}" type="presParOf" srcId="{0A294DCA-0078-4DA6-AFDD-ED1A3FAB1237}" destId="{9C2091A0-4AB7-433A-8D76-137FB2ACE480}" srcOrd="1" destOrd="0" presId="urn:microsoft.com/office/officeart/2005/8/layout/hierarchy1"/>
    <dgm:cxn modelId="{72C62949-F2A8-411E-81FA-7528B6784392}" type="presParOf" srcId="{0807D4EB-97B5-41B4-81E7-19AF4F906906}" destId="{F7683683-D443-46B4-8E65-0798D736C6A0}" srcOrd="2" destOrd="0" presId="urn:microsoft.com/office/officeart/2005/8/layout/hierarchy1"/>
    <dgm:cxn modelId="{29C41074-40B1-4029-B30A-09898F6D06F2}" type="presParOf" srcId="{F7683683-D443-46B4-8E65-0798D736C6A0}" destId="{5D943605-3722-40BD-81A7-525D02733D43}" srcOrd="0" destOrd="0" presId="urn:microsoft.com/office/officeart/2005/8/layout/hierarchy1"/>
    <dgm:cxn modelId="{51036136-E52F-4A38-8027-4F776C6E8665}" type="presParOf" srcId="{5D943605-3722-40BD-81A7-525D02733D43}" destId="{BAC7393F-D63C-4656-97CB-A551897B5870}" srcOrd="0" destOrd="0" presId="urn:microsoft.com/office/officeart/2005/8/layout/hierarchy1"/>
    <dgm:cxn modelId="{D65CA00F-B0A6-4489-A013-C10A5C34CCD4}" type="presParOf" srcId="{5D943605-3722-40BD-81A7-525D02733D43}" destId="{B18D2314-F34D-467F-96BB-45198849B7E0}" srcOrd="1" destOrd="0" presId="urn:microsoft.com/office/officeart/2005/8/layout/hierarchy1"/>
    <dgm:cxn modelId="{157DCB43-D65D-4C6B-99BC-87B4DAB29403}" type="presParOf" srcId="{F7683683-D443-46B4-8E65-0798D736C6A0}" destId="{3C2BC2FE-F4C4-418D-A32D-03F0D85069C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006EBE-CD01-4D44-A57A-1E6E23ED78C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9DD3635-3250-45B7-8181-C0654206B993}">
      <dgm:prSet/>
      <dgm:spPr/>
      <dgm:t>
        <a:bodyPr/>
        <a:lstStyle/>
        <a:p>
          <a:pPr>
            <a:defRPr cap="all"/>
          </a:pPr>
          <a:r>
            <a:rPr lang="en-US" b="1" dirty="0"/>
            <a:t>24.7% conducted safety culture SURVEYS </a:t>
          </a:r>
        </a:p>
      </dgm:t>
    </dgm:pt>
    <dgm:pt modelId="{A8EF79DD-B476-452E-9A0C-3FF79C9E056F}" type="parTrans" cxnId="{3088BFCC-7024-4BEB-AECF-3293ECED1F64}">
      <dgm:prSet/>
      <dgm:spPr/>
      <dgm:t>
        <a:bodyPr/>
        <a:lstStyle/>
        <a:p>
          <a:endParaRPr lang="en-US"/>
        </a:p>
      </dgm:t>
    </dgm:pt>
    <dgm:pt modelId="{727460BB-A318-4F79-A98D-28EC86846467}" type="sibTrans" cxnId="{3088BFCC-7024-4BEB-AECF-3293ECED1F64}">
      <dgm:prSet/>
      <dgm:spPr/>
      <dgm:t>
        <a:bodyPr/>
        <a:lstStyle/>
        <a:p>
          <a:endParaRPr lang="en-US"/>
        </a:p>
      </dgm:t>
    </dgm:pt>
    <dgm:pt modelId="{7A251AED-C4A5-4EB8-ADF3-4CA4DF02111F}">
      <dgm:prSet/>
      <dgm:spPr/>
      <dgm:t>
        <a:bodyPr/>
        <a:lstStyle/>
        <a:p>
          <a:pPr>
            <a:defRPr cap="all"/>
          </a:pPr>
          <a:r>
            <a:rPr lang="en-US" b="1" dirty="0"/>
            <a:t>68.0% held Mortality and Morbidity meetings </a:t>
          </a:r>
        </a:p>
      </dgm:t>
    </dgm:pt>
    <dgm:pt modelId="{F43C3636-FD46-4CD7-AC96-E92F8F5059B4}" type="parTrans" cxnId="{9179F815-9D64-48D5-B8EB-32D46929F537}">
      <dgm:prSet/>
      <dgm:spPr/>
      <dgm:t>
        <a:bodyPr/>
        <a:lstStyle/>
        <a:p>
          <a:endParaRPr lang="en-US"/>
        </a:p>
      </dgm:t>
    </dgm:pt>
    <dgm:pt modelId="{F67C907F-4002-4DBD-B12C-D5CA87C3B548}" type="sibTrans" cxnId="{9179F815-9D64-48D5-B8EB-32D46929F537}">
      <dgm:prSet/>
      <dgm:spPr/>
      <dgm:t>
        <a:bodyPr/>
        <a:lstStyle/>
        <a:p>
          <a:endParaRPr lang="en-US"/>
        </a:p>
      </dgm:t>
    </dgm:pt>
    <dgm:pt modelId="{61A98563-D2A5-434C-A03C-E7B179594AAD}">
      <dgm:prSet/>
      <dgm:spPr/>
      <dgm:t>
        <a:bodyPr/>
        <a:lstStyle/>
        <a:p>
          <a:pPr>
            <a:defRPr cap="all"/>
          </a:pPr>
          <a:r>
            <a:rPr lang="en-US" b="1"/>
            <a:t>63.9% conducted Root Cause Analysis </a:t>
          </a:r>
        </a:p>
      </dgm:t>
    </dgm:pt>
    <dgm:pt modelId="{C103801E-E0CB-4CBB-B109-D3BFD6561453}" type="parTrans" cxnId="{F711AD2C-0AC5-4117-BD83-C87C45438973}">
      <dgm:prSet/>
      <dgm:spPr/>
      <dgm:t>
        <a:bodyPr/>
        <a:lstStyle/>
        <a:p>
          <a:endParaRPr lang="en-US"/>
        </a:p>
      </dgm:t>
    </dgm:pt>
    <dgm:pt modelId="{27C7BC01-1F19-43C4-8DAA-D6EB5DCE9AF1}" type="sibTrans" cxnId="{F711AD2C-0AC5-4117-BD83-C87C45438973}">
      <dgm:prSet/>
      <dgm:spPr/>
      <dgm:t>
        <a:bodyPr/>
        <a:lstStyle/>
        <a:p>
          <a:endParaRPr lang="en-US"/>
        </a:p>
      </dgm:t>
    </dgm:pt>
    <dgm:pt modelId="{A066786A-4889-423A-8240-6BCCCDAC8376}">
      <dgm:prSet/>
      <dgm:spPr/>
      <dgm:t>
        <a:bodyPr/>
        <a:lstStyle/>
        <a:p>
          <a:pPr>
            <a:defRPr cap="all"/>
          </a:pPr>
          <a:r>
            <a:rPr lang="en-US" b="1" dirty="0"/>
            <a:t>55.7% shared lessons ON PS </a:t>
          </a:r>
        </a:p>
      </dgm:t>
    </dgm:pt>
    <dgm:pt modelId="{1D313320-87D3-480A-A8E7-F0BDB559EFC0}" type="parTrans" cxnId="{2D6C96C2-1AA2-4C1E-A7F8-CFE571FAB003}">
      <dgm:prSet/>
      <dgm:spPr/>
      <dgm:t>
        <a:bodyPr/>
        <a:lstStyle/>
        <a:p>
          <a:endParaRPr lang="en-US"/>
        </a:p>
      </dgm:t>
    </dgm:pt>
    <dgm:pt modelId="{FB6C798A-1094-4E2D-9868-A3E7482159D6}" type="sibTrans" cxnId="{2D6C96C2-1AA2-4C1E-A7F8-CFE571FAB003}">
      <dgm:prSet/>
      <dgm:spPr/>
      <dgm:t>
        <a:bodyPr/>
        <a:lstStyle/>
        <a:p>
          <a:endParaRPr lang="en-US"/>
        </a:p>
      </dgm:t>
    </dgm:pt>
    <dgm:pt modelId="{EC9E61F5-0979-4610-B7A9-3BD26C53B5B7}">
      <dgm:prSet/>
      <dgm:spPr/>
      <dgm:t>
        <a:bodyPr/>
        <a:lstStyle/>
        <a:p>
          <a:pPr>
            <a:defRPr cap="all"/>
          </a:pPr>
          <a:r>
            <a:rPr lang="en-US" b="1"/>
            <a:t>43.3% ran QI projects on safety </a:t>
          </a:r>
        </a:p>
      </dgm:t>
    </dgm:pt>
    <dgm:pt modelId="{6221B3B5-B1A2-4FAE-9D9D-E4935CB61951}" type="parTrans" cxnId="{E9A94A54-8D5F-42F8-B547-65F70DF868D5}">
      <dgm:prSet/>
      <dgm:spPr/>
      <dgm:t>
        <a:bodyPr/>
        <a:lstStyle/>
        <a:p>
          <a:endParaRPr lang="en-US"/>
        </a:p>
      </dgm:t>
    </dgm:pt>
    <dgm:pt modelId="{90F736A0-B670-4731-9F74-52BA99D1F87B}" type="sibTrans" cxnId="{E9A94A54-8D5F-42F8-B547-65F70DF868D5}">
      <dgm:prSet/>
      <dgm:spPr/>
      <dgm:t>
        <a:bodyPr/>
        <a:lstStyle/>
        <a:p>
          <a:endParaRPr lang="en-US"/>
        </a:p>
      </dgm:t>
    </dgm:pt>
    <dgm:pt modelId="{A6E8A94F-B212-42DD-BD64-E1C63D806E79}">
      <dgm:prSet/>
      <dgm:spPr/>
      <dgm:t>
        <a:bodyPr/>
        <a:lstStyle/>
        <a:p>
          <a:pPr>
            <a:defRPr cap="all"/>
          </a:pPr>
          <a:r>
            <a:rPr lang="en-US" b="1"/>
            <a:t>42.3% shared safety alerts </a:t>
          </a:r>
        </a:p>
      </dgm:t>
    </dgm:pt>
    <dgm:pt modelId="{DE945766-7EAC-4613-B891-CFC3E4150875}" type="parTrans" cxnId="{C3B9C5CB-03E1-40A4-8E60-7419D3FFE20D}">
      <dgm:prSet/>
      <dgm:spPr/>
      <dgm:t>
        <a:bodyPr/>
        <a:lstStyle/>
        <a:p>
          <a:endParaRPr lang="en-US"/>
        </a:p>
      </dgm:t>
    </dgm:pt>
    <dgm:pt modelId="{5579DC58-027F-4AF8-B375-F4CE1967261B}" type="sibTrans" cxnId="{C3B9C5CB-03E1-40A4-8E60-7419D3FFE20D}">
      <dgm:prSet/>
      <dgm:spPr/>
      <dgm:t>
        <a:bodyPr/>
        <a:lstStyle/>
        <a:p>
          <a:endParaRPr lang="en-US"/>
        </a:p>
      </dgm:t>
    </dgm:pt>
    <dgm:pt modelId="{A1E7C667-8EF4-4623-B4FD-94337CE3A646}">
      <dgm:prSet/>
      <dgm:spPr/>
      <dgm:t>
        <a:bodyPr/>
        <a:lstStyle/>
        <a:p>
          <a:pPr>
            <a:defRPr cap="all"/>
          </a:pPr>
          <a:r>
            <a:rPr lang="en-US" b="1"/>
            <a:t>57.7% promoted non-punitive culture</a:t>
          </a:r>
        </a:p>
      </dgm:t>
    </dgm:pt>
    <dgm:pt modelId="{52A28B7E-72B5-465A-A09D-04EB9661224E}" type="parTrans" cxnId="{6F363A7A-7668-46C6-9D97-563B2B3BFA0C}">
      <dgm:prSet/>
      <dgm:spPr/>
      <dgm:t>
        <a:bodyPr/>
        <a:lstStyle/>
        <a:p>
          <a:endParaRPr lang="en-US"/>
        </a:p>
      </dgm:t>
    </dgm:pt>
    <dgm:pt modelId="{1214AE6B-7DB5-426D-B381-047E834FE6DC}" type="sibTrans" cxnId="{6F363A7A-7668-46C6-9D97-563B2B3BFA0C}">
      <dgm:prSet/>
      <dgm:spPr/>
      <dgm:t>
        <a:bodyPr/>
        <a:lstStyle/>
        <a:p>
          <a:endParaRPr lang="en-US"/>
        </a:p>
      </dgm:t>
    </dgm:pt>
    <dgm:pt modelId="{F8EA7B7D-7785-4108-AAA2-72AB82636837}" type="pres">
      <dgm:prSet presAssocID="{F6006EBE-CD01-4D44-A57A-1E6E23ED78C5}" presName="root" presStyleCnt="0">
        <dgm:presLayoutVars>
          <dgm:dir/>
          <dgm:resizeHandles val="exact"/>
        </dgm:presLayoutVars>
      </dgm:prSet>
      <dgm:spPr/>
    </dgm:pt>
    <dgm:pt modelId="{457BA969-F89E-449F-8E3B-74E9FBB86C0D}" type="pres">
      <dgm:prSet presAssocID="{E9DD3635-3250-45B7-8181-C0654206B993}" presName="compNode" presStyleCnt="0"/>
      <dgm:spPr/>
    </dgm:pt>
    <dgm:pt modelId="{772AB266-3119-4DAF-BFA2-F1D70D905606}" type="pres">
      <dgm:prSet presAssocID="{E9DD3635-3250-45B7-8181-C0654206B993}" presName="iconBgRect" presStyleLbl="bgShp" presStyleIdx="0" presStyleCnt="7"/>
      <dgm:spPr/>
    </dgm:pt>
    <dgm:pt modelId="{7B7189B7-E227-4551-A6C0-11936240E7D4}" type="pres">
      <dgm:prSet presAssocID="{E9DD3635-3250-45B7-8181-C0654206B993}"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mbulance"/>
        </a:ext>
      </dgm:extLst>
    </dgm:pt>
    <dgm:pt modelId="{7C06D188-5F1F-4DD5-92B3-AB349EAB7308}" type="pres">
      <dgm:prSet presAssocID="{E9DD3635-3250-45B7-8181-C0654206B993}" presName="spaceRect" presStyleCnt="0"/>
      <dgm:spPr/>
    </dgm:pt>
    <dgm:pt modelId="{E48FA07D-5DA7-4FCB-AF50-EE8CD1E02F2A}" type="pres">
      <dgm:prSet presAssocID="{E9DD3635-3250-45B7-8181-C0654206B993}" presName="textRect" presStyleLbl="revTx" presStyleIdx="0" presStyleCnt="7">
        <dgm:presLayoutVars>
          <dgm:chMax val="1"/>
          <dgm:chPref val="1"/>
        </dgm:presLayoutVars>
      </dgm:prSet>
      <dgm:spPr/>
    </dgm:pt>
    <dgm:pt modelId="{8B6E5681-1BEF-4564-B883-DBD902D77571}" type="pres">
      <dgm:prSet presAssocID="{727460BB-A318-4F79-A98D-28EC86846467}" presName="sibTrans" presStyleCnt="0"/>
      <dgm:spPr/>
    </dgm:pt>
    <dgm:pt modelId="{74617774-6705-4DC6-8306-E9A109792B0C}" type="pres">
      <dgm:prSet presAssocID="{7A251AED-C4A5-4EB8-ADF3-4CA4DF02111F}" presName="compNode" presStyleCnt="0"/>
      <dgm:spPr/>
    </dgm:pt>
    <dgm:pt modelId="{7DEBA6F4-45FC-47D2-BF18-30295CF740B5}" type="pres">
      <dgm:prSet presAssocID="{7A251AED-C4A5-4EB8-ADF3-4CA4DF02111F}" presName="iconBgRect" presStyleLbl="bgShp" presStyleIdx="1" presStyleCnt="7"/>
      <dgm:spPr/>
    </dgm:pt>
    <dgm:pt modelId="{449A6601-CBDE-4F3C-AE9B-78610BEFA341}" type="pres">
      <dgm:prSet presAssocID="{7A251AED-C4A5-4EB8-ADF3-4CA4DF02111F}"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303DB9BE-4346-4853-AA85-B84DA0E12D7C}" type="pres">
      <dgm:prSet presAssocID="{7A251AED-C4A5-4EB8-ADF3-4CA4DF02111F}" presName="spaceRect" presStyleCnt="0"/>
      <dgm:spPr/>
    </dgm:pt>
    <dgm:pt modelId="{8DA77C1A-592A-4D67-87A5-7AB944EFFD87}" type="pres">
      <dgm:prSet presAssocID="{7A251AED-C4A5-4EB8-ADF3-4CA4DF02111F}" presName="textRect" presStyleLbl="revTx" presStyleIdx="1" presStyleCnt="7">
        <dgm:presLayoutVars>
          <dgm:chMax val="1"/>
          <dgm:chPref val="1"/>
        </dgm:presLayoutVars>
      </dgm:prSet>
      <dgm:spPr/>
    </dgm:pt>
    <dgm:pt modelId="{DB2444C0-B12C-4C87-AAD9-54F99A62949A}" type="pres">
      <dgm:prSet presAssocID="{F67C907F-4002-4DBD-B12C-D5CA87C3B548}" presName="sibTrans" presStyleCnt="0"/>
      <dgm:spPr/>
    </dgm:pt>
    <dgm:pt modelId="{393572A8-CFDC-4CF5-ABF9-B9DE00A89997}" type="pres">
      <dgm:prSet presAssocID="{61A98563-D2A5-434C-A03C-E7B179594AAD}" presName="compNode" presStyleCnt="0"/>
      <dgm:spPr/>
    </dgm:pt>
    <dgm:pt modelId="{CF2D0D78-DC36-42CD-9E15-18D9FCB19919}" type="pres">
      <dgm:prSet presAssocID="{61A98563-D2A5-434C-A03C-E7B179594AAD}" presName="iconBgRect" presStyleLbl="bgShp" presStyleIdx="2" presStyleCnt="7"/>
      <dgm:spPr/>
    </dgm:pt>
    <dgm:pt modelId="{F25CFD06-46E3-487D-AFF0-6A7918F0848C}" type="pres">
      <dgm:prSet presAssocID="{61A98563-D2A5-434C-A03C-E7B179594AAD}"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95C7579A-2CA0-4BCA-B592-3AE9BCDDDB6C}" type="pres">
      <dgm:prSet presAssocID="{61A98563-D2A5-434C-A03C-E7B179594AAD}" presName="spaceRect" presStyleCnt="0"/>
      <dgm:spPr/>
    </dgm:pt>
    <dgm:pt modelId="{193F1CAC-73AF-4886-9F1C-BEC3EE8B9D08}" type="pres">
      <dgm:prSet presAssocID="{61A98563-D2A5-434C-A03C-E7B179594AAD}" presName="textRect" presStyleLbl="revTx" presStyleIdx="2" presStyleCnt="7">
        <dgm:presLayoutVars>
          <dgm:chMax val="1"/>
          <dgm:chPref val="1"/>
        </dgm:presLayoutVars>
      </dgm:prSet>
      <dgm:spPr/>
    </dgm:pt>
    <dgm:pt modelId="{E8A1F615-0109-418B-A4B7-C3E72125274D}" type="pres">
      <dgm:prSet presAssocID="{27C7BC01-1F19-43C4-8DAA-D6EB5DCE9AF1}" presName="sibTrans" presStyleCnt="0"/>
      <dgm:spPr/>
    </dgm:pt>
    <dgm:pt modelId="{17BA5E36-14C9-4EAA-8BB4-369855221813}" type="pres">
      <dgm:prSet presAssocID="{A066786A-4889-423A-8240-6BCCCDAC8376}" presName="compNode" presStyleCnt="0"/>
      <dgm:spPr/>
    </dgm:pt>
    <dgm:pt modelId="{A286847A-E2DD-48A1-A2D6-1A296F576EAE}" type="pres">
      <dgm:prSet presAssocID="{A066786A-4889-423A-8240-6BCCCDAC8376}" presName="iconBgRect" presStyleLbl="bgShp" presStyleIdx="3" presStyleCnt="7"/>
      <dgm:spPr/>
    </dgm:pt>
    <dgm:pt modelId="{CB4C9643-B355-487B-9635-7F2E26643A32}" type="pres">
      <dgm:prSet presAssocID="{A066786A-4889-423A-8240-6BCCCDAC8376}"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Folder"/>
        </a:ext>
      </dgm:extLst>
    </dgm:pt>
    <dgm:pt modelId="{EE9CB5CE-0566-457C-8F97-C08EA9002096}" type="pres">
      <dgm:prSet presAssocID="{A066786A-4889-423A-8240-6BCCCDAC8376}" presName="spaceRect" presStyleCnt="0"/>
      <dgm:spPr/>
    </dgm:pt>
    <dgm:pt modelId="{076ABA42-03D2-45D0-80E2-F914C61D81D6}" type="pres">
      <dgm:prSet presAssocID="{A066786A-4889-423A-8240-6BCCCDAC8376}" presName="textRect" presStyleLbl="revTx" presStyleIdx="3" presStyleCnt="7">
        <dgm:presLayoutVars>
          <dgm:chMax val="1"/>
          <dgm:chPref val="1"/>
        </dgm:presLayoutVars>
      </dgm:prSet>
      <dgm:spPr/>
    </dgm:pt>
    <dgm:pt modelId="{7A8E5D56-BCFE-4C58-A521-316DACA90CC7}" type="pres">
      <dgm:prSet presAssocID="{FB6C798A-1094-4E2D-9868-A3E7482159D6}" presName="sibTrans" presStyleCnt="0"/>
      <dgm:spPr/>
    </dgm:pt>
    <dgm:pt modelId="{446882A5-F035-4300-9200-7E3B4D421126}" type="pres">
      <dgm:prSet presAssocID="{EC9E61F5-0979-4610-B7A9-3BD26C53B5B7}" presName="compNode" presStyleCnt="0"/>
      <dgm:spPr/>
    </dgm:pt>
    <dgm:pt modelId="{FBEFD082-4BE7-4D12-BDB0-15460787DBE8}" type="pres">
      <dgm:prSet presAssocID="{EC9E61F5-0979-4610-B7A9-3BD26C53B5B7}" presName="iconBgRect" presStyleLbl="bgShp" presStyleIdx="4" presStyleCnt="7"/>
      <dgm:spPr/>
    </dgm:pt>
    <dgm:pt modelId="{BAB1C81B-6CE0-4540-9EE8-3F64ACC4E508}" type="pres">
      <dgm:prSet presAssocID="{EC9E61F5-0979-4610-B7A9-3BD26C53B5B7}"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un"/>
        </a:ext>
      </dgm:extLst>
    </dgm:pt>
    <dgm:pt modelId="{5EA6FB17-AB8E-43CD-87F8-26747FA7DB07}" type="pres">
      <dgm:prSet presAssocID="{EC9E61F5-0979-4610-B7A9-3BD26C53B5B7}" presName="spaceRect" presStyleCnt="0"/>
      <dgm:spPr/>
    </dgm:pt>
    <dgm:pt modelId="{3F3578B0-1548-4FEC-8083-A9400AF32BAB}" type="pres">
      <dgm:prSet presAssocID="{EC9E61F5-0979-4610-B7A9-3BD26C53B5B7}" presName="textRect" presStyleLbl="revTx" presStyleIdx="4" presStyleCnt="7">
        <dgm:presLayoutVars>
          <dgm:chMax val="1"/>
          <dgm:chPref val="1"/>
        </dgm:presLayoutVars>
      </dgm:prSet>
      <dgm:spPr/>
    </dgm:pt>
    <dgm:pt modelId="{77CE8B57-400D-4013-9F42-B5782E0E7433}" type="pres">
      <dgm:prSet presAssocID="{90F736A0-B670-4731-9F74-52BA99D1F87B}" presName="sibTrans" presStyleCnt="0"/>
      <dgm:spPr/>
    </dgm:pt>
    <dgm:pt modelId="{628C9BA5-D3FC-4F54-8BE0-DF98C59B3845}" type="pres">
      <dgm:prSet presAssocID="{A6E8A94F-B212-42DD-BD64-E1C63D806E79}" presName="compNode" presStyleCnt="0"/>
      <dgm:spPr/>
    </dgm:pt>
    <dgm:pt modelId="{3C8A6931-26B0-40C5-8F63-68D03F51B9AA}" type="pres">
      <dgm:prSet presAssocID="{A6E8A94F-B212-42DD-BD64-E1C63D806E79}" presName="iconBgRect" presStyleLbl="bgShp" presStyleIdx="5" presStyleCnt="7"/>
      <dgm:spPr/>
    </dgm:pt>
    <dgm:pt modelId="{3784FF60-6D21-42F3-A028-5A513604DE97}" type="pres">
      <dgm:prSet presAssocID="{A6E8A94F-B212-42DD-BD64-E1C63D806E79}"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ell"/>
        </a:ext>
      </dgm:extLst>
    </dgm:pt>
    <dgm:pt modelId="{70A4559D-17F9-4A73-9C82-B437F83727BF}" type="pres">
      <dgm:prSet presAssocID="{A6E8A94F-B212-42DD-BD64-E1C63D806E79}" presName="spaceRect" presStyleCnt="0"/>
      <dgm:spPr/>
    </dgm:pt>
    <dgm:pt modelId="{14FA2940-D177-493A-968D-D61BDAD92737}" type="pres">
      <dgm:prSet presAssocID="{A6E8A94F-B212-42DD-BD64-E1C63D806E79}" presName="textRect" presStyleLbl="revTx" presStyleIdx="5" presStyleCnt="7">
        <dgm:presLayoutVars>
          <dgm:chMax val="1"/>
          <dgm:chPref val="1"/>
        </dgm:presLayoutVars>
      </dgm:prSet>
      <dgm:spPr/>
    </dgm:pt>
    <dgm:pt modelId="{9E462922-9DCF-4F6A-9805-A57DA000B594}" type="pres">
      <dgm:prSet presAssocID="{5579DC58-027F-4AF8-B375-F4CE1967261B}" presName="sibTrans" presStyleCnt="0"/>
      <dgm:spPr/>
    </dgm:pt>
    <dgm:pt modelId="{04D5BA8F-AE1D-4084-A5D2-A0F6ABD94D0F}" type="pres">
      <dgm:prSet presAssocID="{A1E7C667-8EF4-4623-B4FD-94337CE3A646}" presName="compNode" presStyleCnt="0"/>
      <dgm:spPr/>
    </dgm:pt>
    <dgm:pt modelId="{E101DF6D-49BD-4851-990A-DCE221E8D990}" type="pres">
      <dgm:prSet presAssocID="{A1E7C667-8EF4-4623-B4FD-94337CE3A646}" presName="iconBgRect" presStyleLbl="bgShp" presStyleIdx="6" presStyleCnt="7"/>
      <dgm:spPr/>
    </dgm:pt>
    <dgm:pt modelId="{0016D5FB-0E41-4B61-B762-47503615F343}" type="pres">
      <dgm:prSet presAssocID="{A1E7C667-8EF4-4623-B4FD-94337CE3A646}"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Office Worker"/>
        </a:ext>
      </dgm:extLst>
    </dgm:pt>
    <dgm:pt modelId="{EE6718D4-1D21-442C-A206-F9F33F02ED9E}" type="pres">
      <dgm:prSet presAssocID="{A1E7C667-8EF4-4623-B4FD-94337CE3A646}" presName="spaceRect" presStyleCnt="0"/>
      <dgm:spPr/>
    </dgm:pt>
    <dgm:pt modelId="{13632BCD-9AD4-4F25-8FDE-3AD4728DD3E4}" type="pres">
      <dgm:prSet presAssocID="{A1E7C667-8EF4-4623-B4FD-94337CE3A646}" presName="textRect" presStyleLbl="revTx" presStyleIdx="6" presStyleCnt="7">
        <dgm:presLayoutVars>
          <dgm:chMax val="1"/>
          <dgm:chPref val="1"/>
        </dgm:presLayoutVars>
      </dgm:prSet>
      <dgm:spPr/>
    </dgm:pt>
  </dgm:ptLst>
  <dgm:cxnLst>
    <dgm:cxn modelId="{9179F815-9D64-48D5-B8EB-32D46929F537}" srcId="{F6006EBE-CD01-4D44-A57A-1E6E23ED78C5}" destId="{7A251AED-C4A5-4EB8-ADF3-4CA4DF02111F}" srcOrd="1" destOrd="0" parTransId="{F43C3636-FD46-4CD7-AC96-E92F8F5059B4}" sibTransId="{F67C907F-4002-4DBD-B12C-D5CA87C3B548}"/>
    <dgm:cxn modelId="{ADD5FE1A-51F5-4C0B-B8B6-9B2CBD8DC789}" type="presOf" srcId="{E9DD3635-3250-45B7-8181-C0654206B993}" destId="{E48FA07D-5DA7-4FCB-AF50-EE8CD1E02F2A}" srcOrd="0" destOrd="0" presId="urn:microsoft.com/office/officeart/2018/5/layout/IconCircleLabelList"/>
    <dgm:cxn modelId="{F711AD2C-0AC5-4117-BD83-C87C45438973}" srcId="{F6006EBE-CD01-4D44-A57A-1E6E23ED78C5}" destId="{61A98563-D2A5-434C-A03C-E7B179594AAD}" srcOrd="2" destOrd="0" parTransId="{C103801E-E0CB-4CBB-B109-D3BFD6561453}" sibTransId="{27C7BC01-1F19-43C4-8DAA-D6EB5DCE9AF1}"/>
    <dgm:cxn modelId="{71A03840-C40B-4044-823F-80D46F5F92D0}" type="presOf" srcId="{F6006EBE-CD01-4D44-A57A-1E6E23ED78C5}" destId="{F8EA7B7D-7785-4108-AAA2-72AB82636837}" srcOrd="0" destOrd="0" presId="urn:microsoft.com/office/officeart/2018/5/layout/IconCircleLabelList"/>
    <dgm:cxn modelId="{2B99F96A-9197-4330-BD2C-59B3C70F15DB}" type="presOf" srcId="{7A251AED-C4A5-4EB8-ADF3-4CA4DF02111F}" destId="{8DA77C1A-592A-4D67-87A5-7AB944EFFD87}" srcOrd="0" destOrd="0" presId="urn:microsoft.com/office/officeart/2018/5/layout/IconCircleLabelList"/>
    <dgm:cxn modelId="{E9A94A54-8D5F-42F8-B547-65F70DF868D5}" srcId="{F6006EBE-CD01-4D44-A57A-1E6E23ED78C5}" destId="{EC9E61F5-0979-4610-B7A9-3BD26C53B5B7}" srcOrd="4" destOrd="0" parTransId="{6221B3B5-B1A2-4FAE-9D9D-E4935CB61951}" sibTransId="{90F736A0-B670-4731-9F74-52BA99D1F87B}"/>
    <dgm:cxn modelId="{E3B44179-60EF-47C9-B719-5BCD7CEB5B89}" type="presOf" srcId="{A066786A-4889-423A-8240-6BCCCDAC8376}" destId="{076ABA42-03D2-45D0-80E2-F914C61D81D6}" srcOrd="0" destOrd="0" presId="urn:microsoft.com/office/officeart/2018/5/layout/IconCircleLabelList"/>
    <dgm:cxn modelId="{6F363A7A-7668-46C6-9D97-563B2B3BFA0C}" srcId="{F6006EBE-CD01-4D44-A57A-1E6E23ED78C5}" destId="{A1E7C667-8EF4-4623-B4FD-94337CE3A646}" srcOrd="6" destOrd="0" parTransId="{52A28B7E-72B5-465A-A09D-04EB9661224E}" sibTransId="{1214AE6B-7DB5-426D-B381-047E834FE6DC}"/>
    <dgm:cxn modelId="{5F7CE6A1-A9BE-4901-A0A4-68108545B143}" type="presOf" srcId="{A6E8A94F-B212-42DD-BD64-E1C63D806E79}" destId="{14FA2940-D177-493A-968D-D61BDAD92737}" srcOrd="0" destOrd="0" presId="urn:microsoft.com/office/officeart/2018/5/layout/IconCircleLabelList"/>
    <dgm:cxn modelId="{45C96FAC-99A1-4EC5-A573-C75FFA73670E}" type="presOf" srcId="{EC9E61F5-0979-4610-B7A9-3BD26C53B5B7}" destId="{3F3578B0-1548-4FEC-8083-A9400AF32BAB}" srcOrd="0" destOrd="0" presId="urn:microsoft.com/office/officeart/2018/5/layout/IconCircleLabelList"/>
    <dgm:cxn modelId="{2D6C96C2-1AA2-4C1E-A7F8-CFE571FAB003}" srcId="{F6006EBE-CD01-4D44-A57A-1E6E23ED78C5}" destId="{A066786A-4889-423A-8240-6BCCCDAC8376}" srcOrd="3" destOrd="0" parTransId="{1D313320-87D3-480A-A8E7-F0BDB559EFC0}" sibTransId="{FB6C798A-1094-4E2D-9868-A3E7482159D6}"/>
    <dgm:cxn modelId="{C3B9C5CB-03E1-40A4-8E60-7419D3FFE20D}" srcId="{F6006EBE-CD01-4D44-A57A-1E6E23ED78C5}" destId="{A6E8A94F-B212-42DD-BD64-E1C63D806E79}" srcOrd="5" destOrd="0" parTransId="{DE945766-7EAC-4613-B891-CFC3E4150875}" sibTransId="{5579DC58-027F-4AF8-B375-F4CE1967261B}"/>
    <dgm:cxn modelId="{CF53B9CC-EA64-4C33-A7C1-F084504B501A}" type="presOf" srcId="{A1E7C667-8EF4-4623-B4FD-94337CE3A646}" destId="{13632BCD-9AD4-4F25-8FDE-3AD4728DD3E4}" srcOrd="0" destOrd="0" presId="urn:microsoft.com/office/officeart/2018/5/layout/IconCircleLabelList"/>
    <dgm:cxn modelId="{3088BFCC-7024-4BEB-AECF-3293ECED1F64}" srcId="{F6006EBE-CD01-4D44-A57A-1E6E23ED78C5}" destId="{E9DD3635-3250-45B7-8181-C0654206B993}" srcOrd="0" destOrd="0" parTransId="{A8EF79DD-B476-452E-9A0C-3FF79C9E056F}" sibTransId="{727460BB-A318-4F79-A98D-28EC86846467}"/>
    <dgm:cxn modelId="{D23D83EF-6B48-4A76-B356-477D768E3161}" type="presOf" srcId="{61A98563-D2A5-434C-A03C-E7B179594AAD}" destId="{193F1CAC-73AF-4886-9F1C-BEC3EE8B9D08}" srcOrd="0" destOrd="0" presId="urn:microsoft.com/office/officeart/2018/5/layout/IconCircleLabelList"/>
    <dgm:cxn modelId="{0853037B-F74C-4FB8-80D6-F484A996C206}" type="presParOf" srcId="{F8EA7B7D-7785-4108-AAA2-72AB82636837}" destId="{457BA969-F89E-449F-8E3B-74E9FBB86C0D}" srcOrd="0" destOrd="0" presId="urn:microsoft.com/office/officeart/2018/5/layout/IconCircleLabelList"/>
    <dgm:cxn modelId="{A7CB56AB-22FA-41B3-9090-1E559B0EAC9E}" type="presParOf" srcId="{457BA969-F89E-449F-8E3B-74E9FBB86C0D}" destId="{772AB266-3119-4DAF-BFA2-F1D70D905606}" srcOrd="0" destOrd="0" presId="urn:microsoft.com/office/officeart/2018/5/layout/IconCircleLabelList"/>
    <dgm:cxn modelId="{1895C87C-37CC-4EA2-A628-0D662636DFE7}" type="presParOf" srcId="{457BA969-F89E-449F-8E3B-74E9FBB86C0D}" destId="{7B7189B7-E227-4551-A6C0-11936240E7D4}" srcOrd="1" destOrd="0" presId="urn:microsoft.com/office/officeart/2018/5/layout/IconCircleLabelList"/>
    <dgm:cxn modelId="{A669398A-1D6D-4ABB-96B6-D036084E2A4F}" type="presParOf" srcId="{457BA969-F89E-449F-8E3B-74E9FBB86C0D}" destId="{7C06D188-5F1F-4DD5-92B3-AB349EAB7308}" srcOrd="2" destOrd="0" presId="urn:microsoft.com/office/officeart/2018/5/layout/IconCircleLabelList"/>
    <dgm:cxn modelId="{7ED0DF4A-749E-4646-8667-0088320E1312}" type="presParOf" srcId="{457BA969-F89E-449F-8E3B-74E9FBB86C0D}" destId="{E48FA07D-5DA7-4FCB-AF50-EE8CD1E02F2A}" srcOrd="3" destOrd="0" presId="urn:microsoft.com/office/officeart/2018/5/layout/IconCircleLabelList"/>
    <dgm:cxn modelId="{5509E7A3-AC70-4929-8682-958DD9E6987E}" type="presParOf" srcId="{F8EA7B7D-7785-4108-AAA2-72AB82636837}" destId="{8B6E5681-1BEF-4564-B883-DBD902D77571}" srcOrd="1" destOrd="0" presId="urn:microsoft.com/office/officeart/2018/5/layout/IconCircleLabelList"/>
    <dgm:cxn modelId="{3FF1F655-81EC-4C8F-9A94-EF842858BA35}" type="presParOf" srcId="{F8EA7B7D-7785-4108-AAA2-72AB82636837}" destId="{74617774-6705-4DC6-8306-E9A109792B0C}" srcOrd="2" destOrd="0" presId="urn:microsoft.com/office/officeart/2018/5/layout/IconCircleLabelList"/>
    <dgm:cxn modelId="{59FBDD17-CA82-44F2-B1A7-28E448734B26}" type="presParOf" srcId="{74617774-6705-4DC6-8306-E9A109792B0C}" destId="{7DEBA6F4-45FC-47D2-BF18-30295CF740B5}" srcOrd="0" destOrd="0" presId="urn:microsoft.com/office/officeart/2018/5/layout/IconCircleLabelList"/>
    <dgm:cxn modelId="{5A879588-F24D-4DF3-9B4E-36253B1FA08C}" type="presParOf" srcId="{74617774-6705-4DC6-8306-E9A109792B0C}" destId="{449A6601-CBDE-4F3C-AE9B-78610BEFA341}" srcOrd="1" destOrd="0" presId="urn:microsoft.com/office/officeart/2018/5/layout/IconCircleLabelList"/>
    <dgm:cxn modelId="{AA64B76E-FADB-477E-9EC2-D46E17E58811}" type="presParOf" srcId="{74617774-6705-4DC6-8306-E9A109792B0C}" destId="{303DB9BE-4346-4853-AA85-B84DA0E12D7C}" srcOrd="2" destOrd="0" presId="urn:microsoft.com/office/officeart/2018/5/layout/IconCircleLabelList"/>
    <dgm:cxn modelId="{2D18A3D0-B821-4BD2-8D54-1C73ADECCEEA}" type="presParOf" srcId="{74617774-6705-4DC6-8306-E9A109792B0C}" destId="{8DA77C1A-592A-4D67-87A5-7AB944EFFD87}" srcOrd="3" destOrd="0" presId="urn:microsoft.com/office/officeart/2018/5/layout/IconCircleLabelList"/>
    <dgm:cxn modelId="{5FEEABE0-D737-4F92-BD52-086DDD9A58F8}" type="presParOf" srcId="{F8EA7B7D-7785-4108-AAA2-72AB82636837}" destId="{DB2444C0-B12C-4C87-AAD9-54F99A62949A}" srcOrd="3" destOrd="0" presId="urn:microsoft.com/office/officeart/2018/5/layout/IconCircleLabelList"/>
    <dgm:cxn modelId="{12400F46-9FBD-447B-BAFC-C5D5131008E9}" type="presParOf" srcId="{F8EA7B7D-7785-4108-AAA2-72AB82636837}" destId="{393572A8-CFDC-4CF5-ABF9-B9DE00A89997}" srcOrd="4" destOrd="0" presId="urn:microsoft.com/office/officeart/2018/5/layout/IconCircleLabelList"/>
    <dgm:cxn modelId="{8DB1541D-79B4-43CF-AAAD-E27CEB8993C6}" type="presParOf" srcId="{393572A8-CFDC-4CF5-ABF9-B9DE00A89997}" destId="{CF2D0D78-DC36-42CD-9E15-18D9FCB19919}" srcOrd="0" destOrd="0" presId="urn:microsoft.com/office/officeart/2018/5/layout/IconCircleLabelList"/>
    <dgm:cxn modelId="{D57A4881-A996-4410-8B16-54473033C9FC}" type="presParOf" srcId="{393572A8-CFDC-4CF5-ABF9-B9DE00A89997}" destId="{F25CFD06-46E3-487D-AFF0-6A7918F0848C}" srcOrd="1" destOrd="0" presId="urn:microsoft.com/office/officeart/2018/5/layout/IconCircleLabelList"/>
    <dgm:cxn modelId="{A8D2A5B0-25AC-46D6-A1A6-364D95F74A42}" type="presParOf" srcId="{393572A8-CFDC-4CF5-ABF9-B9DE00A89997}" destId="{95C7579A-2CA0-4BCA-B592-3AE9BCDDDB6C}" srcOrd="2" destOrd="0" presId="urn:microsoft.com/office/officeart/2018/5/layout/IconCircleLabelList"/>
    <dgm:cxn modelId="{F3D63A76-DD6B-40B1-88E4-68ECD049C215}" type="presParOf" srcId="{393572A8-CFDC-4CF5-ABF9-B9DE00A89997}" destId="{193F1CAC-73AF-4886-9F1C-BEC3EE8B9D08}" srcOrd="3" destOrd="0" presId="urn:microsoft.com/office/officeart/2018/5/layout/IconCircleLabelList"/>
    <dgm:cxn modelId="{8752E034-8940-4F9C-823D-7B4B1F263104}" type="presParOf" srcId="{F8EA7B7D-7785-4108-AAA2-72AB82636837}" destId="{E8A1F615-0109-418B-A4B7-C3E72125274D}" srcOrd="5" destOrd="0" presId="urn:microsoft.com/office/officeart/2018/5/layout/IconCircleLabelList"/>
    <dgm:cxn modelId="{72255337-2FA7-417E-B0BD-B217EFC5C113}" type="presParOf" srcId="{F8EA7B7D-7785-4108-AAA2-72AB82636837}" destId="{17BA5E36-14C9-4EAA-8BB4-369855221813}" srcOrd="6" destOrd="0" presId="urn:microsoft.com/office/officeart/2018/5/layout/IconCircleLabelList"/>
    <dgm:cxn modelId="{9CC97A01-BAB1-41F5-A0A3-3D130E9E28DD}" type="presParOf" srcId="{17BA5E36-14C9-4EAA-8BB4-369855221813}" destId="{A286847A-E2DD-48A1-A2D6-1A296F576EAE}" srcOrd="0" destOrd="0" presId="urn:microsoft.com/office/officeart/2018/5/layout/IconCircleLabelList"/>
    <dgm:cxn modelId="{7BC5023A-5B3F-4FE0-82BF-02A1B86EE4DD}" type="presParOf" srcId="{17BA5E36-14C9-4EAA-8BB4-369855221813}" destId="{CB4C9643-B355-487B-9635-7F2E26643A32}" srcOrd="1" destOrd="0" presId="urn:microsoft.com/office/officeart/2018/5/layout/IconCircleLabelList"/>
    <dgm:cxn modelId="{2A11E793-F2A9-46E9-AFF8-CF2C714D5F5F}" type="presParOf" srcId="{17BA5E36-14C9-4EAA-8BB4-369855221813}" destId="{EE9CB5CE-0566-457C-8F97-C08EA9002096}" srcOrd="2" destOrd="0" presId="urn:microsoft.com/office/officeart/2018/5/layout/IconCircleLabelList"/>
    <dgm:cxn modelId="{C49C4197-2CDD-4819-B629-14234BAFBB9D}" type="presParOf" srcId="{17BA5E36-14C9-4EAA-8BB4-369855221813}" destId="{076ABA42-03D2-45D0-80E2-F914C61D81D6}" srcOrd="3" destOrd="0" presId="urn:microsoft.com/office/officeart/2018/5/layout/IconCircleLabelList"/>
    <dgm:cxn modelId="{95FD8462-B5EB-404E-A30B-A7277CD0AF16}" type="presParOf" srcId="{F8EA7B7D-7785-4108-AAA2-72AB82636837}" destId="{7A8E5D56-BCFE-4C58-A521-316DACA90CC7}" srcOrd="7" destOrd="0" presId="urn:microsoft.com/office/officeart/2018/5/layout/IconCircleLabelList"/>
    <dgm:cxn modelId="{9137F78B-83A3-45AC-ABBC-82EDE9D3998A}" type="presParOf" srcId="{F8EA7B7D-7785-4108-AAA2-72AB82636837}" destId="{446882A5-F035-4300-9200-7E3B4D421126}" srcOrd="8" destOrd="0" presId="urn:microsoft.com/office/officeart/2018/5/layout/IconCircleLabelList"/>
    <dgm:cxn modelId="{D9DB738D-3F2B-4C42-B5F3-684D70DC4457}" type="presParOf" srcId="{446882A5-F035-4300-9200-7E3B4D421126}" destId="{FBEFD082-4BE7-4D12-BDB0-15460787DBE8}" srcOrd="0" destOrd="0" presId="urn:microsoft.com/office/officeart/2018/5/layout/IconCircleLabelList"/>
    <dgm:cxn modelId="{34137DD0-4BCB-4F38-87A9-FA8C389A6D95}" type="presParOf" srcId="{446882A5-F035-4300-9200-7E3B4D421126}" destId="{BAB1C81B-6CE0-4540-9EE8-3F64ACC4E508}" srcOrd="1" destOrd="0" presId="urn:microsoft.com/office/officeart/2018/5/layout/IconCircleLabelList"/>
    <dgm:cxn modelId="{5C0D8F67-0250-4836-A36E-3986F49C1AE9}" type="presParOf" srcId="{446882A5-F035-4300-9200-7E3B4D421126}" destId="{5EA6FB17-AB8E-43CD-87F8-26747FA7DB07}" srcOrd="2" destOrd="0" presId="urn:microsoft.com/office/officeart/2018/5/layout/IconCircleLabelList"/>
    <dgm:cxn modelId="{3CB1B19E-133C-49EE-ABF0-2349D74F5757}" type="presParOf" srcId="{446882A5-F035-4300-9200-7E3B4D421126}" destId="{3F3578B0-1548-4FEC-8083-A9400AF32BAB}" srcOrd="3" destOrd="0" presId="urn:microsoft.com/office/officeart/2018/5/layout/IconCircleLabelList"/>
    <dgm:cxn modelId="{932824E2-A09A-4454-8640-B1FBDE19BEE3}" type="presParOf" srcId="{F8EA7B7D-7785-4108-AAA2-72AB82636837}" destId="{77CE8B57-400D-4013-9F42-B5782E0E7433}" srcOrd="9" destOrd="0" presId="urn:microsoft.com/office/officeart/2018/5/layout/IconCircleLabelList"/>
    <dgm:cxn modelId="{B21A6E17-5865-495D-AED9-FE5D68EF4FBE}" type="presParOf" srcId="{F8EA7B7D-7785-4108-AAA2-72AB82636837}" destId="{628C9BA5-D3FC-4F54-8BE0-DF98C59B3845}" srcOrd="10" destOrd="0" presId="urn:microsoft.com/office/officeart/2018/5/layout/IconCircleLabelList"/>
    <dgm:cxn modelId="{1DACE758-0B8B-4C1F-9362-8EE464F46A19}" type="presParOf" srcId="{628C9BA5-D3FC-4F54-8BE0-DF98C59B3845}" destId="{3C8A6931-26B0-40C5-8F63-68D03F51B9AA}" srcOrd="0" destOrd="0" presId="urn:microsoft.com/office/officeart/2018/5/layout/IconCircleLabelList"/>
    <dgm:cxn modelId="{A0C0862B-899E-4FCF-A55C-F0C9B8FE3FFD}" type="presParOf" srcId="{628C9BA5-D3FC-4F54-8BE0-DF98C59B3845}" destId="{3784FF60-6D21-42F3-A028-5A513604DE97}" srcOrd="1" destOrd="0" presId="urn:microsoft.com/office/officeart/2018/5/layout/IconCircleLabelList"/>
    <dgm:cxn modelId="{B853AC7A-A2B0-42DF-BE40-1DD13C3597DD}" type="presParOf" srcId="{628C9BA5-D3FC-4F54-8BE0-DF98C59B3845}" destId="{70A4559D-17F9-4A73-9C82-B437F83727BF}" srcOrd="2" destOrd="0" presId="urn:microsoft.com/office/officeart/2018/5/layout/IconCircleLabelList"/>
    <dgm:cxn modelId="{6DF3D06A-F0A8-4AAE-AC55-529610FF0DA1}" type="presParOf" srcId="{628C9BA5-D3FC-4F54-8BE0-DF98C59B3845}" destId="{14FA2940-D177-493A-968D-D61BDAD92737}" srcOrd="3" destOrd="0" presId="urn:microsoft.com/office/officeart/2018/5/layout/IconCircleLabelList"/>
    <dgm:cxn modelId="{0D91876A-D85B-4A92-B93B-DEB0CBBDF9DA}" type="presParOf" srcId="{F8EA7B7D-7785-4108-AAA2-72AB82636837}" destId="{9E462922-9DCF-4F6A-9805-A57DA000B594}" srcOrd="11" destOrd="0" presId="urn:microsoft.com/office/officeart/2018/5/layout/IconCircleLabelList"/>
    <dgm:cxn modelId="{3FE5949B-6EA3-44C1-80B9-C090A410F9C6}" type="presParOf" srcId="{F8EA7B7D-7785-4108-AAA2-72AB82636837}" destId="{04D5BA8F-AE1D-4084-A5D2-A0F6ABD94D0F}" srcOrd="12" destOrd="0" presId="urn:microsoft.com/office/officeart/2018/5/layout/IconCircleLabelList"/>
    <dgm:cxn modelId="{E3BBEEEC-957D-4AA6-ADD4-E2E6C7A432A5}" type="presParOf" srcId="{04D5BA8F-AE1D-4084-A5D2-A0F6ABD94D0F}" destId="{E101DF6D-49BD-4851-990A-DCE221E8D990}" srcOrd="0" destOrd="0" presId="urn:microsoft.com/office/officeart/2018/5/layout/IconCircleLabelList"/>
    <dgm:cxn modelId="{58975BCB-18A6-41DD-9D9D-D0D0E408656C}" type="presParOf" srcId="{04D5BA8F-AE1D-4084-A5D2-A0F6ABD94D0F}" destId="{0016D5FB-0E41-4B61-B762-47503615F343}" srcOrd="1" destOrd="0" presId="urn:microsoft.com/office/officeart/2018/5/layout/IconCircleLabelList"/>
    <dgm:cxn modelId="{17C88DFD-B1C4-4292-9D0A-E62EF103BF2A}" type="presParOf" srcId="{04D5BA8F-AE1D-4084-A5D2-A0F6ABD94D0F}" destId="{EE6718D4-1D21-442C-A206-F9F33F02ED9E}" srcOrd="2" destOrd="0" presId="urn:microsoft.com/office/officeart/2018/5/layout/IconCircleLabelList"/>
    <dgm:cxn modelId="{6EFD0647-67C8-4F96-90F6-E4048867CE68}" type="presParOf" srcId="{04D5BA8F-AE1D-4084-A5D2-A0F6ABD94D0F}" destId="{13632BCD-9AD4-4F25-8FDE-3AD4728DD3E4}" srcOrd="3" destOrd="0" presId="urn:microsoft.com/office/officeart/2018/5/layout/IconCircleLabelList"/>
  </dgm:cxnLst>
  <dgm:bg/>
  <dgm:whole>
    <a:ln>
      <a:solidFill>
        <a:schemeClr val="bg2"/>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31389B-1B01-45DF-A543-DE50C1BBFD6B}" type="doc">
      <dgm:prSet loTypeId="urn:microsoft.com/office/officeart/2018/2/layout/IconLabelList" loCatId="icon" qsTypeId="urn:microsoft.com/office/officeart/2005/8/quickstyle/simple2" qsCatId="simple" csTypeId="urn:microsoft.com/office/officeart/2018/5/colors/Iconchunking_neutralbg_colorful1" csCatId="colorful" phldr="1"/>
      <dgm:spPr/>
      <dgm:t>
        <a:bodyPr/>
        <a:lstStyle/>
        <a:p>
          <a:endParaRPr lang="en-US"/>
        </a:p>
      </dgm:t>
    </dgm:pt>
    <dgm:pt modelId="{21DA43D6-D0F3-4268-8C71-CDE6822BD222}">
      <dgm:prSet/>
      <dgm:spPr/>
      <dgm:t>
        <a:bodyPr anchor="ctr"/>
        <a:lstStyle/>
        <a:p>
          <a:pPr>
            <a:lnSpc>
              <a:spcPct val="100000"/>
            </a:lnSpc>
          </a:pPr>
          <a:r>
            <a:rPr lang="en-US" b="1" dirty="0">
              <a:solidFill>
                <a:srgbClr val="C00000"/>
              </a:solidFill>
            </a:rPr>
            <a:t>34.0% had safety budgets </a:t>
          </a:r>
        </a:p>
      </dgm:t>
    </dgm:pt>
    <dgm:pt modelId="{8D24024C-DE89-4638-A978-963DFF0F9610}" type="parTrans" cxnId="{A53FCC58-8FFD-41B7-9E27-9FAAD795A39A}">
      <dgm:prSet/>
      <dgm:spPr/>
      <dgm:t>
        <a:bodyPr/>
        <a:lstStyle/>
        <a:p>
          <a:endParaRPr lang="en-US"/>
        </a:p>
      </dgm:t>
    </dgm:pt>
    <dgm:pt modelId="{0946283C-2C23-4173-86BA-79E8E02C0683}" type="sibTrans" cxnId="{A53FCC58-8FFD-41B7-9E27-9FAAD795A39A}">
      <dgm:prSet/>
      <dgm:spPr/>
      <dgm:t>
        <a:bodyPr/>
        <a:lstStyle/>
        <a:p>
          <a:endParaRPr lang="en-US"/>
        </a:p>
      </dgm:t>
    </dgm:pt>
    <dgm:pt modelId="{660EA281-0865-46BA-8E7A-F7B02DE01CF5}">
      <dgm:prSet/>
      <dgm:spPr/>
      <dgm:t>
        <a:bodyPr anchor="ctr"/>
        <a:lstStyle/>
        <a:p>
          <a:pPr>
            <a:lnSpc>
              <a:spcPct val="100000"/>
            </a:lnSpc>
          </a:pPr>
          <a:r>
            <a:rPr lang="en-US" b="1" dirty="0">
              <a:solidFill>
                <a:srgbClr val="C00000"/>
              </a:solidFill>
            </a:rPr>
            <a:t>37.1% had PS partnerships</a:t>
          </a:r>
        </a:p>
      </dgm:t>
    </dgm:pt>
    <dgm:pt modelId="{3CAB4DE0-5C38-492D-A322-380D1C2D3F61}" type="parTrans" cxnId="{149BA0B9-B468-4E87-9553-DB23B1086578}">
      <dgm:prSet/>
      <dgm:spPr/>
      <dgm:t>
        <a:bodyPr/>
        <a:lstStyle/>
        <a:p>
          <a:endParaRPr lang="en-US"/>
        </a:p>
      </dgm:t>
    </dgm:pt>
    <dgm:pt modelId="{DB488030-837C-41E3-B974-BA693E8A318B}" type="sibTrans" cxnId="{149BA0B9-B468-4E87-9553-DB23B1086578}">
      <dgm:prSet/>
      <dgm:spPr/>
      <dgm:t>
        <a:bodyPr/>
        <a:lstStyle/>
        <a:p>
          <a:endParaRPr lang="en-US"/>
        </a:p>
      </dgm:t>
    </dgm:pt>
    <dgm:pt modelId="{F424201A-3F9D-441F-8631-BDC95240127F}">
      <dgm:prSet/>
      <dgm:spPr/>
      <dgm:t>
        <a:bodyPr anchor="ctr"/>
        <a:lstStyle/>
        <a:p>
          <a:pPr>
            <a:lnSpc>
              <a:spcPct val="100000"/>
            </a:lnSpc>
          </a:pPr>
          <a:r>
            <a:rPr lang="en-US" b="1">
              <a:solidFill>
                <a:srgbClr val="C00000"/>
              </a:solidFill>
            </a:rPr>
            <a:t>19.6% conducted operational PS research </a:t>
          </a:r>
        </a:p>
      </dgm:t>
    </dgm:pt>
    <dgm:pt modelId="{243F5E7A-1EA9-4BB5-B616-3C3DEE0F7433}" type="parTrans" cxnId="{C21603AE-E86B-4E06-BB76-F77055E4F04E}">
      <dgm:prSet/>
      <dgm:spPr/>
      <dgm:t>
        <a:bodyPr/>
        <a:lstStyle/>
        <a:p>
          <a:endParaRPr lang="en-US"/>
        </a:p>
      </dgm:t>
    </dgm:pt>
    <dgm:pt modelId="{18BD2FA5-04B9-4939-81F5-3CD57D9C23BE}" type="sibTrans" cxnId="{C21603AE-E86B-4E06-BB76-F77055E4F04E}">
      <dgm:prSet/>
      <dgm:spPr/>
      <dgm:t>
        <a:bodyPr/>
        <a:lstStyle/>
        <a:p>
          <a:endParaRPr lang="en-US"/>
        </a:p>
      </dgm:t>
    </dgm:pt>
    <dgm:pt modelId="{5641C280-BF26-4B9B-A3ED-AE8E6150C01E}">
      <dgm:prSet/>
      <dgm:spPr/>
      <dgm:t>
        <a:bodyPr anchor="ctr"/>
        <a:lstStyle/>
        <a:p>
          <a:pPr>
            <a:lnSpc>
              <a:spcPct val="100000"/>
            </a:lnSpc>
          </a:pPr>
          <a:r>
            <a:rPr lang="en-US" b="1">
              <a:solidFill>
                <a:srgbClr val="C00000"/>
              </a:solidFill>
            </a:rPr>
            <a:t>16.5% used research findings for planning</a:t>
          </a:r>
        </a:p>
      </dgm:t>
    </dgm:pt>
    <dgm:pt modelId="{958AC782-A380-457C-AC84-FCD94E1C5393}" type="parTrans" cxnId="{CD73FB68-2550-412D-9023-1B95EE260283}">
      <dgm:prSet/>
      <dgm:spPr/>
      <dgm:t>
        <a:bodyPr/>
        <a:lstStyle/>
        <a:p>
          <a:endParaRPr lang="en-US"/>
        </a:p>
      </dgm:t>
    </dgm:pt>
    <dgm:pt modelId="{5CDEB1CF-82A5-4E67-A3C9-2EB3CB0D09D1}" type="sibTrans" cxnId="{CD73FB68-2550-412D-9023-1B95EE260283}">
      <dgm:prSet/>
      <dgm:spPr/>
      <dgm:t>
        <a:bodyPr/>
        <a:lstStyle/>
        <a:p>
          <a:endParaRPr lang="en-US"/>
        </a:p>
      </dgm:t>
    </dgm:pt>
    <dgm:pt modelId="{CCB410A3-E8D6-4AB4-8565-FAB0CC4E048E}" type="pres">
      <dgm:prSet presAssocID="{A331389B-1B01-45DF-A543-DE50C1BBFD6B}" presName="root" presStyleCnt="0">
        <dgm:presLayoutVars>
          <dgm:dir/>
          <dgm:resizeHandles val="exact"/>
        </dgm:presLayoutVars>
      </dgm:prSet>
      <dgm:spPr/>
    </dgm:pt>
    <dgm:pt modelId="{AF126FD1-2112-47D4-ADC8-28E57B2460C3}" type="pres">
      <dgm:prSet presAssocID="{21DA43D6-D0F3-4268-8C71-CDE6822BD222}" presName="compNode" presStyleCnt="0"/>
      <dgm:spPr/>
    </dgm:pt>
    <dgm:pt modelId="{10E20DEC-3EF6-4FB0-861F-D806F92D5000}" type="pres">
      <dgm:prSet presAssocID="{21DA43D6-D0F3-4268-8C71-CDE6822BD22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097608F8-13F7-4A17-9C1D-8952938FAE62}" type="pres">
      <dgm:prSet presAssocID="{21DA43D6-D0F3-4268-8C71-CDE6822BD222}" presName="spaceRect" presStyleCnt="0"/>
      <dgm:spPr/>
    </dgm:pt>
    <dgm:pt modelId="{1A2139CB-25D6-4567-8EB2-7A8DDD70BE26}" type="pres">
      <dgm:prSet presAssocID="{21DA43D6-D0F3-4268-8C71-CDE6822BD222}" presName="textRect" presStyleLbl="revTx" presStyleIdx="0" presStyleCnt="4">
        <dgm:presLayoutVars>
          <dgm:chMax val="1"/>
          <dgm:chPref val="1"/>
        </dgm:presLayoutVars>
      </dgm:prSet>
      <dgm:spPr/>
    </dgm:pt>
    <dgm:pt modelId="{AF38FBE1-8C8B-4240-97B1-0DD5958822E5}" type="pres">
      <dgm:prSet presAssocID="{0946283C-2C23-4173-86BA-79E8E02C0683}" presName="sibTrans" presStyleCnt="0"/>
      <dgm:spPr/>
    </dgm:pt>
    <dgm:pt modelId="{AF2C6101-25F6-4CF1-A46D-B357AF4823C0}" type="pres">
      <dgm:prSet presAssocID="{660EA281-0865-46BA-8E7A-F7B02DE01CF5}" presName="compNode" presStyleCnt="0"/>
      <dgm:spPr/>
    </dgm:pt>
    <dgm:pt modelId="{FEEAAF1B-90F7-4DA6-9197-93F6597671C6}" type="pres">
      <dgm:prSet presAssocID="{660EA281-0865-46BA-8E7A-F7B02DE01CF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D4FCF66D-4FCC-4D7B-A81A-7988DBAD9DAC}" type="pres">
      <dgm:prSet presAssocID="{660EA281-0865-46BA-8E7A-F7B02DE01CF5}" presName="spaceRect" presStyleCnt="0"/>
      <dgm:spPr/>
    </dgm:pt>
    <dgm:pt modelId="{79BDFE80-06AA-49F5-9CE7-1B49AC4639DA}" type="pres">
      <dgm:prSet presAssocID="{660EA281-0865-46BA-8E7A-F7B02DE01CF5}" presName="textRect" presStyleLbl="revTx" presStyleIdx="1" presStyleCnt="4">
        <dgm:presLayoutVars>
          <dgm:chMax val="1"/>
          <dgm:chPref val="1"/>
        </dgm:presLayoutVars>
      </dgm:prSet>
      <dgm:spPr/>
    </dgm:pt>
    <dgm:pt modelId="{DFA4254C-4E5B-44FE-9397-F68805F36EA5}" type="pres">
      <dgm:prSet presAssocID="{DB488030-837C-41E3-B974-BA693E8A318B}" presName="sibTrans" presStyleCnt="0"/>
      <dgm:spPr/>
    </dgm:pt>
    <dgm:pt modelId="{256EE065-79DD-4714-AAF0-0C5BCDB9B46E}" type="pres">
      <dgm:prSet presAssocID="{F424201A-3F9D-441F-8631-BDC95240127F}" presName="compNode" presStyleCnt="0"/>
      <dgm:spPr/>
    </dgm:pt>
    <dgm:pt modelId="{F6F8EC5E-C0BA-49B1-9673-BE5FC6AC8B4F}" type="pres">
      <dgm:prSet presAssocID="{F424201A-3F9D-441F-8631-BDC95240127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eting"/>
        </a:ext>
      </dgm:extLst>
    </dgm:pt>
    <dgm:pt modelId="{73E510E1-795C-4B2C-AA9E-A0762CCA9AB2}" type="pres">
      <dgm:prSet presAssocID="{F424201A-3F9D-441F-8631-BDC95240127F}" presName="spaceRect" presStyleCnt="0"/>
      <dgm:spPr/>
    </dgm:pt>
    <dgm:pt modelId="{380C7F1A-B345-4342-B8AF-4866B596F42C}" type="pres">
      <dgm:prSet presAssocID="{F424201A-3F9D-441F-8631-BDC95240127F}" presName="textRect" presStyleLbl="revTx" presStyleIdx="2" presStyleCnt="4">
        <dgm:presLayoutVars>
          <dgm:chMax val="1"/>
          <dgm:chPref val="1"/>
        </dgm:presLayoutVars>
      </dgm:prSet>
      <dgm:spPr/>
    </dgm:pt>
    <dgm:pt modelId="{7F1BD57E-C65B-4AD2-9728-E58201789459}" type="pres">
      <dgm:prSet presAssocID="{18BD2FA5-04B9-4939-81F5-3CD57D9C23BE}" presName="sibTrans" presStyleCnt="0"/>
      <dgm:spPr/>
    </dgm:pt>
    <dgm:pt modelId="{6F0DB382-059E-434A-9ABD-9BD111AC1A4B}" type="pres">
      <dgm:prSet presAssocID="{5641C280-BF26-4B9B-A3ED-AE8E6150C01E}" presName="compNode" presStyleCnt="0"/>
      <dgm:spPr/>
    </dgm:pt>
    <dgm:pt modelId="{4C250C01-167D-4D8A-8E67-F5BB2AEA2A05}" type="pres">
      <dgm:prSet presAssocID="{5641C280-BF26-4B9B-A3ED-AE8E6150C01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ar chart"/>
        </a:ext>
      </dgm:extLst>
    </dgm:pt>
    <dgm:pt modelId="{1707C62F-7EFE-4B1F-ACA4-A4766E22028B}" type="pres">
      <dgm:prSet presAssocID="{5641C280-BF26-4B9B-A3ED-AE8E6150C01E}" presName="spaceRect" presStyleCnt="0"/>
      <dgm:spPr/>
    </dgm:pt>
    <dgm:pt modelId="{6E1C82FD-52EC-4968-BE2B-965FADCC0CDE}" type="pres">
      <dgm:prSet presAssocID="{5641C280-BF26-4B9B-A3ED-AE8E6150C01E}" presName="textRect" presStyleLbl="revTx" presStyleIdx="3" presStyleCnt="4">
        <dgm:presLayoutVars>
          <dgm:chMax val="1"/>
          <dgm:chPref val="1"/>
        </dgm:presLayoutVars>
      </dgm:prSet>
      <dgm:spPr/>
    </dgm:pt>
  </dgm:ptLst>
  <dgm:cxnLst>
    <dgm:cxn modelId="{CD0AFB1E-108E-47FD-ABDC-B06806A815EC}" type="presOf" srcId="{660EA281-0865-46BA-8E7A-F7B02DE01CF5}" destId="{79BDFE80-06AA-49F5-9CE7-1B49AC4639DA}" srcOrd="0" destOrd="0" presId="urn:microsoft.com/office/officeart/2018/2/layout/IconLabelList"/>
    <dgm:cxn modelId="{CD73FB68-2550-412D-9023-1B95EE260283}" srcId="{A331389B-1B01-45DF-A543-DE50C1BBFD6B}" destId="{5641C280-BF26-4B9B-A3ED-AE8E6150C01E}" srcOrd="3" destOrd="0" parTransId="{958AC782-A380-457C-AC84-FCD94E1C5393}" sibTransId="{5CDEB1CF-82A5-4E67-A3C9-2EB3CB0D09D1}"/>
    <dgm:cxn modelId="{A53FCC58-8FFD-41B7-9E27-9FAAD795A39A}" srcId="{A331389B-1B01-45DF-A543-DE50C1BBFD6B}" destId="{21DA43D6-D0F3-4268-8C71-CDE6822BD222}" srcOrd="0" destOrd="0" parTransId="{8D24024C-DE89-4638-A978-963DFF0F9610}" sibTransId="{0946283C-2C23-4173-86BA-79E8E02C0683}"/>
    <dgm:cxn modelId="{61E3159E-83E0-4B8D-BD6F-0E92AA8800C1}" type="presOf" srcId="{5641C280-BF26-4B9B-A3ED-AE8E6150C01E}" destId="{6E1C82FD-52EC-4968-BE2B-965FADCC0CDE}" srcOrd="0" destOrd="0" presId="urn:microsoft.com/office/officeart/2018/2/layout/IconLabelList"/>
    <dgm:cxn modelId="{0E7DFDAC-A3D8-432E-BDD1-EEAA8D43990E}" type="presOf" srcId="{A331389B-1B01-45DF-A543-DE50C1BBFD6B}" destId="{CCB410A3-E8D6-4AB4-8565-FAB0CC4E048E}" srcOrd="0" destOrd="0" presId="urn:microsoft.com/office/officeart/2018/2/layout/IconLabelList"/>
    <dgm:cxn modelId="{C21603AE-E86B-4E06-BB76-F77055E4F04E}" srcId="{A331389B-1B01-45DF-A543-DE50C1BBFD6B}" destId="{F424201A-3F9D-441F-8631-BDC95240127F}" srcOrd="2" destOrd="0" parTransId="{243F5E7A-1EA9-4BB5-B616-3C3DEE0F7433}" sibTransId="{18BD2FA5-04B9-4939-81F5-3CD57D9C23BE}"/>
    <dgm:cxn modelId="{149BA0B9-B468-4E87-9553-DB23B1086578}" srcId="{A331389B-1B01-45DF-A543-DE50C1BBFD6B}" destId="{660EA281-0865-46BA-8E7A-F7B02DE01CF5}" srcOrd="1" destOrd="0" parTransId="{3CAB4DE0-5C38-492D-A322-380D1C2D3F61}" sibTransId="{DB488030-837C-41E3-B974-BA693E8A318B}"/>
    <dgm:cxn modelId="{504752D4-F0FA-4DC1-B136-A820A3F37355}" type="presOf" srcId="{21DA43D6-D0F3-4268-8C71-CDE6822BD222}" destId="{1A2139CB-25D6-4567-8EB2-7A8DDD70BE26}" srcOrd="0" destOrd="0" presId="urn:microsoft.com/office/officeart/2018/2/layout/IconLabelList"/>
    <dgm:cxn modelId="{F85421EE-4EF6-453D-A7C4-297F1A13E067}" type="presOf" srcId="{F424201A-3F9D-441F-8631-BDC95240127F}" destId="{380C7F1A-B345-4342-B8AF-4866B596F42C}" srcOrd="0" destOrd="0" presId="urn:microsoft.com/office/officeart/2018/2/layout/IconLabelList"/>
    <dgm:cxn modelId="{4B8BBAC0-215B-4091-B8B1-00F94829D51A}" type="presParOf" srcId="{CCB410A3-E8D6-4AB4-8565-FAB0CC4E048E}" destId="{AF126FD1-2112-47D4-ADC8-28E57B2460C3}" srcOrd="0" destOrd="0" presId="urn:microsoft.com/office/officeart/2018/2/layout/IconLabelList"/>
    <dgm:cxn modelId="{356B7756-EE78-457D-9E06-D17DB76A5482}" type="presParOf" srcId="{AF126FD1-2112-47D4-ADC8-28E57B2460C3}" destId="{10E20DEC-3EF6-4FB0-861F-D806F92D5000}" srcOrd="0" destOrd="0" presId="urn:microsoft.com/office/officeart/2018/2/layout/IconLabelList"/>
    <dgm:cxn modelId="{4113950A-7BCA-4A9E-8FAB-7F8AA0478DC6}" type="presParOf" srcId="{AF126FD1-2112-47D4-ADC8-28E57B2460C3}" destId="{097608F8-13F7-4A17-9C1D-8952938FAE62}" srcOrd="1" destOrd="0" presId="urn:microsoft.com/office/officeart/2018/2/layout/IconLabelList"/>
    <dgm:cxn modelId="{414FAD48-82F7-4D21-96F8-6CA9D64E5019}" type="presParOf" srcId="{AF126FD1-2112-47D4-ADC8-28E57B2460C3}" destId="{1A2139CB-25D6-4567-8EB2-7A8DDD70BE26}" srcOrd="2" destOrd="0" presId="urn:microsoft.com/office/officeart/2018/2/layout/IconLabelList"/>
    <dgm:cxn modelId="{2B14DE8B-E11C-41E3-AA0E-C29716456F49}" type="presParOf" srcId="{CCB410A3-E8D6-4AB4-8565-FAB0CC4E048E}" destId="{AF38FBE1-8C8B-4240-97B1-0DD5958822E5}" srcOrd="1" destOrd="0" presId="urn:microsoft.com/office/officeart/2018/2/layout/IconLabelList"/>
    <dgm:cxn modelId="{67566D42-D34D-4E40-9218-16CA82820BD5}" type="presParOf" srcId="{CCB410A3-E8D6-4AB4-8565-FAB0CC4E048E}" destId="{AF2C6101-25F6-4CF1-A46D-B357AF4823C0}" srcOrd="2" destOrd="0" presId="urn:microsoft.com/office/officeart/2018/2/layout/IconLabelList"/>
    <dgm:cxn modelId="{C64F43F5-E0AF-43E2-91E6-C48F30876AB9}" type="presParOf" srcId="{AF2C6101-25F6-4CF1-A46D-B357AF4823C0}" destId="{FEEAAF1B-90F7-4DA6-9197-93F6597671C6}" srcOrd="0" destOrd="0" presId="urn:microsoft.com/office/officeart/2018/2/layout/IconLabelList"/>
    <dgm:cxn modelId="{7B53E94B-7180-4E5D-9BD3-AC11EC19E097}" type="presParOf" srcId="{AF2C6101-25F6-4CF1-A46D-B357AF4823C0}" destId="{D4FCF66D-4FCC-4D7B-A81A-7988DBAD9DAC}" srcOrd="1" destOrd="0" presId="urn:microsoft.com/office/officeart/2018/2/layout/IconLabelList"/>
    <dgm:cxn modelId="{3DE1C1B5-BB51-4FB6-A99B-A1D594FA9DA7}" type="presParOf" srcId="{AF2C6101-25F6-4CF1-A46D-B357AF4823C0}" destId="{79BDFE80-06AA-49F5-9CE7-1B49AC4639DA}" srcOrd="2" destOrd="0" presId="urn:microsoft.com/office/officeart/2018/2/layout/IconLabelList"/>
    <dgm:cxn modelId="{9C43147D-4B6F-45DE-A115-58C8F6FD6512}" type="presParOf" srcId="{CCB410A3-E8D6-4AB4-8565-FAB0CC4E048E}" destId="{DFA4254C-4E5B-44FE-9397-F68805F36EA5}" srcOrd="3" destOrd="0" presId="urn:microsoft.com/office/officeart/2018/2/layout/IconLabelList"/>
    <dgm:cxn modelId="{65A80EA1-D1CB-4125-AC40-7557B4769273}" type="presParOf" srcId="{CCB410A3-E8D6-4AB4-8565-FAB0CC4E048E}" destId="{256EE065-79DD-4714-AAF0-0C5BCDB9B46E}" srcOrd="4" destOrd="0" presId="urn:microsoft.com/office/officeart/2018/2/layout/IconLabelList"/>
    <dgm:cxn modelId="{9416274E-382D-4921-A528-BB7D10D561E2}" type="presParOf" srcId="{256EE065-79DD-4714-AAF0-0C5BCDB9B46E}" destId="{F6F8EC5E-C0BA-49B1-9673-BE5FC6AC8B4F}" srcOrd="0" destOrd="0" presId="urn:microsoft.com/office/officeart/2018/2/layout/IconLabelList"/>
    <dgm:cxn modelId="{FCCDE993-8D6A-431A-B466-9D2C34B7A8A5}" type="presParOf" srcId="{256EE065-79DD-4714-AAF0-0C5BCDB9B46E}" destId="{73E510E1-795C-4B2C-AA9E-A0762CCA9AB2}" srcOrd="1" destOrd="0" presId="urn:microsoft.com/office/officeart/2018/2/layout/IconLabelList"/>
    <dgm:cxn modelId="{4AC3F1BE-5078-4E79-A7A0-5B30FE68952C}" type="presParOf" srcId="{256EE065-79DD-4714-AAF0-0C5BCDB9B46E}" destId="{380C7F1A-B345-4342-B8AF-4866B596F42C}" srcOrd="2" destOrd="0" presId="urn:microsoft.com/office/officeart/2018/2/layout/IconLabelList"/>
    <dgm:cxn modelId="{D48C5831-AADB-4FB7-A0AC-4A59C823CDB6}" type="presParOf" srcId="{CCB410A3-E8D6-4AB4-8565-FAB0CC4E048E}" destId="{7F1BD57E-C65B-4AD2-9728-E58201789459}" srcOrd="5" destOrd="0" presId="urn:microsoft.com/office/officeart/2018/2/layout/IconLabelList"/>
    <dgm:cxn modelId="{1C2F3FE4-2379-45FD-BA3F-D08BC1619ABA}" type="presParOf" srcId="{CCB410A3-E8D6-4AB4-8565-FAB0CC4E048E}" destId="{6F0DB382-059E-434A-9ABD-9BD111AC1A4B}" srcOrd="6" destOrd="0" presId="urn:microsoft.com/office/officeart/2018/2/layout/IconLabelList"/>
    <dgm:cxn modelId="{BDE3B4B4-5358-4175-9875-89396145CD4A}" type="presParOf" srcId="{6F0DB382-059E-434A-9ABD-9BD111AC1A4B}" destId="{4C250C01-167D-4D8A-8E67-F5BB2AEA2A05}" srcOrd="0" destOrd="0" presId="urn:microsoft.com/office/officeart/2018/2/layout/IconLabelList"/>
    <dgm:cxn modelId="{38DF2311-610E-4FCD-A9F0-CCFFCA0D0C59}" type="presParOf" srcId="{6F0DB382-059E-434A-9ABD-9BD111AC1A4B}" destId="{1707C62F-7EFE-4B1F-ACA4-A4766E22028B}" srcOrd="1" destOrd="0" presId="urn:microsoft.com/office/officeart/2018/2/layout/IconLabelList"/>
    <dgm:cxn modelId="{B97B9BB3-E673-4FB7-8392-73719499BF1D}" type="presParOf" srcId="{6F0DB382-059E-434A-9ABD-9BD111AC1A4B}" destId="{6E1C82FD-52EC-4968-BE2B-965FADCC0CDE}" srcOrd="2" destOrd="0" presId="urn:microsoft.com/office/officeart/2018/2/layout/IconLabelList"/>
  </dgm:cxnLst>
  <dgm:bg>
    <a:solidFill>
      <a:schemeClr val="bg1">
        <a:lumMod val="8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6C9E8-78BF-4FFB-A95C-0933C402B472}">
      <dsp:nvSpPr>
        <dsp:cNvPr id="0" name=""/>
        <dsp:cNvSpPr/>
      </dsp:nvSpPr>
      <dsp:spPr>
        <a:xfrm>
          <a:off x="8492883" y="1145859"/>
          <a:ext cx="1936515" cy="1936832"/>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7A34E2A-36AA-4514-AD62-F48CE014BC34}">
      <dsp:nvSpPr>
        <dsp:cNvPr id="0" name=""/>
        <dsp:cNvSpPr/>
      </dsp:nvSpPr>
      <dsp:spPr>
        <a:xfrm>
          <a:off x="8556781" y="1210432"/>
          <a:ext cx="1807689" cy="1807687"/>
        </a:xfrm>
        <a:prstGeom prst="ellipse">
          <a:avLst/>
        </a:prstGeom>
        <a:gradFill rotWithShape="0">
          <a:gsLst>
            <a:gs pos="0">
              <a:schemeClr val="accent3">
                <a:hueOff val="1250029"/>
                <a:satOff val="-1876"/>
                <a:lumOff val="-305"/>
                <a:alphaOff val="0"/>
                <a:tint val="100000"/>
                <a:shade val="100000"/>
                <a:satMod val="130000"/>
              </a:schemeClr>
            </a:gs>
            <a:gs pos="100000">
              <a:schemeClr val="accent3">
                <a:hueOff val="1250029"/>
                <a:satOff val="-1876"/>
                <a:lumOff val="-30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75.3%</a:t>
          </a:r>
        </a:p>
        <a:p>
          <a:pPr marL="0" lvl="0" indent="0" algn="l" defTabSz="711200">
            <a:lnSpc>
              <a:spcPct val="90000"/>
            </a:lnSpc>
            <a:spcBef>
              <a:spcPct val="0"/>
            </a:spcBef>
            <a:spcAft>
              <a:spcPct val="35000"/>
            </a:spcAft>
            <a:buNone/>
          </a:pPr>
          <a:r>
            <a:rPr lang="en-US" sz="1600" b="1" kern="1200" dirty="0">
              <a:solidFill>
                <a:schemeClr val="tx1"/>
              </a:solidFill>
            </a:rPr>
            <a:t>Integrated PS into strategic/QI plans</a:t>
          </a:r>
        </a:p>
      </dsp:txBody>
      <dsp:txXfrm>
        <a:off x="8815464" y="1468721"/>
        <a:ext cx="1291353" cy="1291108"/>
      </dsp:txXfrm>
    </dsp:sp>
    <dsp:sp modelId="{7545FABC-4022-4433-B53E-67B8C6A24AE0}">
      <dsp:nvSpPr>
        <dsp:cNvPr id="0" name=""/>
        <dsp:cNvSpPr/>
      </dsp:nvSpPr>
      <dsp:spPr>
        <a:xfrm rot="2700000">
          <a:off x="6490520" y="1145960"/>
          <a:ext cx="1936291" cy="1936291"/>
        </a:xfrm>
        <a:prstGeom prst="teardrop">
          <a:avLst>
            <a:gd name="adj" fmla="val 100000"/>
          </a:avLst>
        </a:prstGeom>
        <a:gradFill rotWithShape="0">
          <a:gsLst>
            <a:gs pos="0">
              <a:schemeClr val="accent3">
                <a:hueOff val="2500059"/>
                <a:satOff val="-3751"/>
                <a:lumOff val="-610"/>
                <a:alphaOff val="0"/>
                <a:tint val="100000"/>
                <a:shade val="100000"/>
                <a:satMod val="130000"/>
              </a:schemeClr>
            </a:gs>
            <a:gs pos="100000">
              <a:schemeClr val="accent3">
                <a:hueOff val="2500059"/>
                <a:satOff val="-3751"/>
                <a:lumOff val="-61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107E01F-6734-4F4E-87D3-53239C616D62}">
      <dsp:nvSpPr>
        <dsp:cNvPr id="0" name=""/>
        <dsp:cNvSpPr/>
      </dsp:nvSpPr>
      <dsp:spPr>
        <a:xfrm>
          <a:off x="6556368" y="1210432"/>
          <a:ext cx="1807689" cy="1807687"/>
        </a:xfrm>
        <a:prstGeom prst="ellipse">
          <a:avLst/>
        </a:prstGeom>
        <a:gradFill rotWithShape="0">
          <a:gsLst>
            <a:gs pos="0">
              <a:schemeClr val="accent3">
                <a:hueOff val="3750088"/>
                <a:satOff val="-5627"/>
                <a:lumOff val="-915"/>
                <a:alphaOff val="0"/>
                <a:tint val="100000"/>
                <a:shade val="100000"/>
                <a:satMod val="130000"/>
              </a:schemeClr>
            </a:gs>
            <a:gs pos="100000">
              <a:schemeClr val="accent3">
                <a:hueOff val="3750088"/>
                <a:satOff val="-5627"/>
                <a:lumOff val="-91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71.1%</a:t>
          </a:r>
        </a:p>
        <a:p>
          <a:pPr marL="0" lvl="0" indent="0" algn="l" defTabSz="711200">
            <a:lnSpc>
              <a:spcPct val="90000"/>
            </a:lnSpc>
            <a:spcBef>
              <a:spcPct val="0"/>
            </a:spcBef>
            <a:spcAft>
              <a:spcPct val="35000"/>
            </a:spcAft>
            <a:buNone/>
          </a:pPr>
          <a:r>
            <a:rPr lang="en-US" sz="1600" b="1" kern="1200" dirty="0">
              <a:solidFill>
                <a:schemeClr val="tx1"/>
              </a:solidFill>
            </a:rPr>
            <a:t>Annual work plans with safety objectives</a:t>
          </a:r>
        </a:p>
      </dsp:txBody>
      <dsp:txXfrm>
        <a:off x="6814020" y="1468721"/>
        <a:ext cx="1291353" cy="1291108"/>
      </dsp:txXfrm>
    </dsp:sp>
    <dsp:sp modelId="{0C513850-7735-4FC9-A348-317B789DC1F2}">
      <dsp:nvSpPr>
        <dsp:cNvPr id="0" name=""/>
        <dsp:cNvSpPr/>
      </dsp:nvSpPr>
      <dsp:spPr>
        <a:xfrm rot="2700000">
          <a:off x="4490107" y="1145960"/>
          <a:ext cx="1936291" cy="1936291"/>
        </a:xfrm>
        <a:prstGeom prst="teardrop">
          <a:avLst>
            <a:gd name="adj" fmla="val 100000"/>
          </a:avLst>
        </a:prstGeom>
        <a:gradFill rotWithShape="0">
          <a:gsLst>
            <a:gs pos="0">
              <a:schemeClr val="accent3">
                <a:hueOff val="5000117"/>
                <a:satOff val="-7502"/>
                <a:lumOff val="-1220"/>
                <a:alphaOff val="0"/>
                <a:tint val="100000"/>
                <a:shade val="100000"/>
                <a:satMod val="130000"/>
              </a:schemeClr>
            </a:gs>
            <a:gs pos="100000">
              <a:schemeClr val="accent3">
                <a:hueOff val="5000117"/>
                <a:satOff val="-7502"/>
                <a:lumOff val="-122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D83E92-6F82-4BA2-9B8C-E4D47ACD0EB4}">
      <dsp:nvSpPr>
        <dsp:cNvPr id="0" name=""/>
        <dsp:cNvSpPr/>
      </dsp:nvSpPr>
      <dsp:spPr>
        <a:xfrm>
          <a:off x="4554924" y="1210432"/>
          <a:ext cx="1807689" cy="1807687"/>
        </a:xfrm>
        <a:prstGeom prst="ellipse">
          <a:avLst/>
        </a:prstGeom>
        <a:gradFill rotWithShape="0">
          <a:gsLst>
            <a:gs pos="0">
              <a:schemeClr val="accent3">
                <a:hueOff val="6250147"/>
                <a:satOff val="-9378"/>
                <a:lumOff val="-1525"/>
                <a:alphaOff val="0"/>
                <a:tint val="100000"/>
                <a:shade val="100000"/>
                <a:satMod val="130000"/>
              </a:schemeClr>
            </a:gs>
            <a:gs pos="100000">
              <a:schemeClr val="accent3">
                <a:hueOff val="6250147"/>
                <a:satOff val="-9378"/>
                <a:lumOff val="-152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59.8%</a:t>
          </a:r>
        </a:p>
        <a:p>
          <a:pPr marL="0" lvl="0" indent="0" algn="l" defTabSz="711200">
            <a:lnSpc>
              <a:spcPct val="90000"/>
            </a:lnSpc>
            <a:spcBef>
              <a:spcPct val="0"/>
            </a:spcBef>
            <a:spcAft>
              <a:spcPct val="35000"/>
            </a:spcAft>
            <a:buNone/>
          </a:pPr>
          <a:r>
            <a:rPr lang="en-US" sz="1600" b="1" kern="1200" dirty="0">
              <a:solidFill>
                <a:schemeClr val="tx1"/>
              </a:solidFill>
            </a:rPr>
            <a:t>Embedded safety in organizational structures</a:t>
          </a:r>
        </a:p>
      </dsp:txBody>
      <dsp:txXfrm>
        <a:off x="4812576" y="1468721"/>
        <a:ext cx="1291353" cy="1291108"/>
      </dsp:txXfrm>
    </dsp:sp>
    <dsp:sp modelId="{5700CBFA-91AA-4A42-B73C-07FF7070E2C8}">
      <dsp:nvSpPr>
        <dsp:cNvPr id="0" name=""/>
        <dsp:cNvSpPr/>
      </dsp:nvSpPr>
      <dsp:spPr>
        <a:xfrm rot="2700000">
          <a:off x="2488664" y="1145960"/>
          <a:ext cx="1936291" cy="1936291"/>
        </a:xfrm>
        <a:prstGeom prst="teardrop">
          <a:avLst>
            <a:gd name="adj" fmla="val 100000"/>
          </a:avLst>
        </a:prstGeom>
        <a:gradFill rotWithShape="0">
          <a:gsLst>
            <a:gs pos="0">
              <a:schemeClr val="accent3">
                <a:hueOff val="7500176"/>
                <a:satOff val="-11253"/>
                <a:lumOff val="-1830"/>
                <a:alphaOff val="0"/>
                <a:tint val="100000"/>
                <a:shade val="100000"/>
                <a:satMod val="130000"/>
              </a:schemeClr>
            </a:gs>
            <a:gs pos="100000">
              <a:schemeClr val="accent3">
                <a:hueOff val="7500176"/>
                <a:satOff val="-11253"/>
                <a:lumOff val="-183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C30E8BE-993E-40DE-A433-A5CB09B8268C}">
      <dsp:nvSpPr>
        <dsp:cNvPr id="0" name=""/>
        <dsp:cNvSpPr/>
      </dsp:nvSpPr>
      <dsp:spPr>
        <a:xfrm>
          <a:off x="2553480" y="1210432"/>
          <a:ext cx="1807689" cy="1807687"/>
        </a:xfrm>
        <a:prstGeom prst="ellipse">
          <a:avLst/>
        </a:prstGeom>
        <a:gradFill rotWithShape="0">
          <a:gsLst>
            <a:gs pos="0">
              <a:schemeClr val="accent3">
                <a:hueOff val="8750205"/>
                <a:satOff val="-13129"/>
                <a:lumOff val="-2135"/>
                <a:alphaOff val="0"/>
                <a:tint val="100000"/>
                <a:shade val="100000"/>
                <a:satMod val="130000"/>
              </a:schemeClr>
            </a:gs>
            <a:gs pos="100000">
              <a:schemeClr val="accent3">
                <a:hueOff val="8750205"/>
                <a:satOff val="-13129"/>
                <a:lumOff val="-213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52.6%</a:t>
          </a:r>
        </a:p>
        <a:p>
          <a:pPr marL="0" lvl="0" indent="0" algn="l" defTabSz="711200">
            <a:lnSpc>
              <a:spcPct val="90000"/>
            </a:lnSpc>
            <a:spcBef>
              <a:spcPct val="0"/>
            </a:spcBef>
            <a:spcAft>
              <a:spcPct val="35000"/>
            </a:spcAft>
            <a:buNone/>
          </a:pPr>
          <a:r>
            <a:rPr lang="en-US" sz="1600" b="1" kern="1200" dirty="0">
              <a:solidFill>
                <a:schemeClr val="tx1"/>
              </a:solidFill>
            </a:rPr>
            <a:t>Appointed PS focal persons</a:t>
          </a:r>
        </a:p>
      </dsp:txBody>
      <dsp:txXfrm>
        <a:off x="2812163" y="1468721"/>
        <a:ext cx="1291353" cy="1291108"/>
      </dsp:txXfrm>
    </dsp:sp>
    <dsp:sp modelId="{4DE000F0-4BD0-4A5C-A955-EAEE0FE6FF90}">
      <dsp:nvSpPr>
        <dsp:cNvPr id="0" name=""/>
        <dsp:cNvSpPr/>
      </dsp:nvSpPr>
      <dsp:spPr>
        <a:xfrm rot="2700000">
          <a:off x="487220" y="1145960"/>
          <a:ext cx="1936291" cy="1936291"/>
        </a:xfrm>
        <a:prstGeom prst="teardrop">
          <a:avLst>
            <a:gd name="adj" fmla="val 100000"/>
          </a:avLst>
        </a:prstGeom>
        <a:gradFill rotWithShape="0">
          <a:gsLst>
            <a:gs pos="0">
              <a:schemeClr val="accent3">
                <a:hueOff val="10000235"/>
                <a:satOff val="-15004"/>
                <a:lumOff val="-2440"/>
                <a:alphaOff val="0"/>
                <a:tint val="100000"/>
                <a:shade val="100000"/>
                <a:satMod val="130000"/>
              </a:schemeClr>
            </a:gs>
            <a:gs pos="100000">
              <a:schemeClr val="accent3">
                <a:hueOff val="10000235"/>
                <a:satOff val="-15004"/>
                <a:lumOff val="-244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86525B7-D2EF-4DA5-B496-271581BCC288}">
      <dsp:nvSpPr>
        <dsp:cNvPr id="0" name=""/>
        <dsp:cNvSpPr/>
      </dsp:nvSpPr>
      <dsp:spPr>
        <a:xfrm>
          <a:off x="552036" y="1210432"/>
          <a:ext cx="1807689" cy="1807687"/>
        </a:xfrm>
        <a:prstGeom prst="ellipse">
          <a:avLst/>
        </a:prstGeom>
        <a:gradFill rotWithShape="0">
          <a:gsLst>
            <a:gs pos="0">
              <a:schemeClr val="accent3">
                <a:hueOff val="11250264"/>
                <a:satOff val="-16880"/>
                <a:lumOff val="-2745"/>
                <a:alphaOff val="0"/>
                <a:tint val="100000"/>
                <a:shade val="100000"/>
                <a:satMod val="130000"/>
              </a:schemeClr>
            </a:gs>
            <a:gs pos="100000">
              <a:schemeClr val="accent3">
                <a:hueOff val="11250264"/>
                <a:satOff val="-16880"/>
                <a:lumOff val="-274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46.4%</a:t>
          </a:r>
        </a:p>
        <a:p>
          <a:pPr marL="0" lvl="0" indent="0" algn="l" defTabSz="711200">
            <a:lnSpc>
              <a:spcPct val="90000"/>
            </a:lnSpc>
            <a:spcBef>
              <a:spcPct val="0"/>
            </a:spcBef>
            <a:spcAft>
              <a:spcPct val="35000"/>
            </a:spcAft>
            <a:buNone/>
          </a:pPr>
          <a:r>
            <a:rPr lang="en-US" sz="1600" b="1" kern="1200" dirty="0">
              <a:solidFill>
                <a:schemeClr val="tx1"/>
              </a:solidFill>
            </a:rPr>
            <a:t>Written PS policies</a:t>
          </a:r>
        </a:p>
      </dsp:txBody>
      <dsp:txXfrm>
        <a:off x="810719" y="1468721"/>
        <a:ext cx="1291353" cy="12911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1A2A2-5BCB-436E-9731-E317B30144B8}">
      <dsp:nvSpPr>
        <dsp:cNvPr id="0" name=""/>
        <dsp:cNvSpPr/>
      </dsp:nvSpPr>
      <dsp:spPr>
        <a:xfrm>
          <a:off x="461" y="996619"/>
          <a:ext cx="2993142" cy="1815742"/>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E17401E-9BF4-4B6E-A301-6397CD50ADB3}">
      <dsp:nvSpPr>
        <dsp:cNvPr id="0" name=""/>
        <dsp:cNvSpPr/>
      </dsp:nvSpPr>
      <dsp:spPr>
        <a:xfrm>
          <a:off x="271461" y="1254069"/>
          <a:ext cx="2993142" cy="181574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Aptos" panose="020B0004020202020204" pitchFamily="34" charset="0"/>
            </a:rPr>
            <a:t>74.2%</a:t>
          </a:r>
          <a:r>
            <a:rPr lang="en-US" sz="2200" kern="1200" dirty="0">
              <a:latin typeface="Aptos" panose="020B0004020202020204" pitchFamily="34" charset="0"/>
            </a:rPr>
            <a:t> </a:t>
          </a:r>
        </a:p>
        <a:p>
          <a:pPr marL="0" lvl="0" indent="0" algn="ctr" defTabSz="1244600">
            <a:lnSpc>
              <a:spcPct val="90000"/>
            </a:lnSpc>
            <a:spcBef>
              <a:spcPct val="0"/>
            </a:spcBef>
            <a:spcAft>
              <a:spcPct val="35000"/>
            </a:spcAft>
            <a:buNone/>
          </a:pPr>
          <a:r>
            <a:rPr lang="en-US" sz="2000" b="1" kern="1200" dirty="0">
              <a:latin typeface="Aptos" panose="020B0004020202020204" pitchFamily="34" charset="0"/>
            </a:rPr>
            <a:t>Implemented minimum safety standards (KQMH)</a:t>
          </a:r>
        </a:p>
      </dsp:txBody>
      <dsp:txXfrm>
        <a:off x="324642" y="1307250"/>
        <a:ext cx="2886780" cy="1709380"/>
      </dsp:txXfrm>
    </dsp:sp>
    <dsp:sp modelId="{ABEFDC44-0D41-4817-97FF-99120C64270D}">
      <dsp:nvSpPr>
        <dsp:cNvPr id="0" name=""/>
        <dsp:cNvSpPr/>
      </dsp:nvSpPr>
      <dsp:spPr>
        <a:xfrm>
          <a:off x="3535603" y="996619"/>
          <a:ext cx="2993142" cy="1815742"/>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BE016E4-51DE-4905-93B6-F1A9AE79FBDB}">
      <dsp:nvSpPr>
        <dsp:cNvPr id="0" name=""/>
        <dsp:cNvSpPr/>
      </dsp:nvSpPr>
      <dsp:spPr>
        <a:xfrm>
          <a:off x="3806603" y="1254069"/>
          <a:ext cx="2993142" cy="181574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Aptos" panose="020B0004020202020204" pitchFamily="34" charset="0"/>
            </a:rPr>
            <a:t>58.8%</a:t>
          </a:r>
          <a:r>
            <a:rPr lang="en-US" sz="2200" kern="1200" dirty="0">
              <a:latin typeface="Aptos" panose="020B0004020202020204" pitchFamily="34" charset="0"/>
            </a:rPr>
            <a:t> </a:t>
          </a:r>
        </a:p>
        <a:p>
          <a:pPr marL="0" lvl="0" indent="0" algn="ctr" defTabSz="1244600">
            <a:lnSpc>
              <a:spcPct val="90000"/>
            </a:lnSpc>
            <a:spcBef>
              <a:spcPct val="0"/>
            </a:spcBef>
            <a:spcAft>
              <a:spcPct val="35000"/>
            </a:spcAft>
            <a:buNone/>
          </a:pPr>
          <a:r>
            <a:rPr lang="en-US" sz="2000" kern="1200" dirty="0">
              <a:latin typeface="Aptos" panose="020B0004020202020204" pitchFamily="34" charset="0"/>
            </a:rPr>
            <a:t>Aware of the WHO GPSAP </a:t>
          </a:r>
        </a:p>
      </dsp:txBody>
      <dsp:txXfrm>
        <a:off x="3859784" y="1307250"/>
        <a:ext cx="2886780" cy="1709380"/>
      </dsp:txXfrm>
    </dsp:sp>
    <dsp:sp modelId="{BAC7393F-D63C-4656-97CB-A551897B5870}">
      <dsp:nvSpPr>
        <dsp:cNvPr id="0" name=""/>
        <dsp:cNvSpPr/>
      </dsp:nvSpPr>
      <dsp:spPr>
        <a:xfrm>
          <a:off x="7070746" y="996619"/>
          <a:ext cx="2993142" cy="1815742"/>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18D2314-F34D-467F-96BB-45198849B7E0}">
      <dsp:nvSpPr>
        <dsp:cNvPr id="0" name=""/>
        <dsp:cNvSpPr/>
      </dsp:nvSpPr>
      <dsp:spPr>
        <a:xfrm>
          <a:off x="7341746" y="1254069"/>
          <a:ext cx="2993142" cy="181574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Aptos" panose="020B0004020202020204" pitchFamily="34" charset="0"/>
            </a:rPr>
            <a:t>52.6% </a:t>
          </a:r>
        </a:p>
        <a:p>
          <a:pPr marL="0" lvl="0" indent="0" algn="ctr" defTabSz="1244600">
            <a:lnSpc>
              <a:spcPct val="90000"/>
            </a:lnSpc>
            <a:spcBef>
              <a:spcPct val="0"/>
            </a:spcBef>
            <a:spcAft>
              <a:spcPct val="35000"/>
            </a:spcAft>
            <a:buNone/>
          </a:pPr>
          <a:r>
            <a:rPr lang="en-US" sz="2000" kern="1200" dirty="0">
              <a:latin typeface="Aptos" panose="020B0004020202020204" pitchFamily="34" charset="0"/>
            </a:rPr>
            <a:t>Provided feedback to the MoH</a:t>
          </a:r>
        </a:p>
      </dsp:txBody>
      <dsp:txXfrm>
        <a:off x="7394927" y="1307250"/>
        <a:ext cx="2886780" cy="17093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AB266-3119-4DAF-BFA2-F1D70D905606}">
      <dsp:nvSpPr>
        <dsp:cNvPr id="0" name=""/>
        <dsp:cNvSpPr/>
      </dsp:nvSpPr>
      <dsp:spPr>
        <a:xfrm>
          <a:off x="309025" y="117963"/>
          <a:ext cx="965039" cy="96503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7189B7-E227-4551-A6C0-11936240E7D4}">
      <dsp:nvSpPr>
        <dsp:cNvPr id="0" name=""/>
        <dsp:cNvSpPr/>
      </dsp:nvSpPr>
      <dsp:spPr>
        <a:xfrm>
          <a:off x="514689" y="323627"/>
          <a:ext cx="553710" cy="5537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8FA07D-5DA7-4FCB-AF50-EE8CD1E02F2A}">
      <dsp:nvSpPr>
        <dsp:cNvPr id="0" name=""/>
        <dsp:cNvSpPr/>
      </dsp:nvSpPr>
      <dsp:spPr>
        <a:xfrm>
          <a:off x="529" y="1383588"/>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b="1" kern="1200" dirty="0"/>
            <a:t>24.7% conducted safety culture SURVEYS </a:t>
          </a:r>
        </a:p>
      </dsp:txBody>
      <dsp:txXfrm>
        <a:off x="529" y="1383588"/>
        <a:ext cx="1582031" cy="632812"/>
      </dsp:txXfrm>
    </dsp:sp>
    <dsp:sp modelId="{7DEBA6F4-45FC-47D2-BF18-30295CF740B5}">
      <dsp:nvSpPr>
        <dsp:cNvPr id="0" name=""/>
        <dsp:cNvSpPr/>
      </dsp:nvSpPr>
      <dsp:spPr>
        <a:xfrm>
          <a:off x="2167912" y="117963"/>
          <a:ext cx="965039" cy="96503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9A6601-CBDE-4F3C-AE9B-78610BEFA341}">
      <dsp:nvSpPr>
        <dsp:cNvPr id="0" name=""/>
        <dsp:cNvSpPr/>
      </dsp:nvSpPr>
      <dsp:spPr>
        <a:xfrm>
          <a:off x="2373576" y="323627"/>
          <a:ext cx="553710" cy="5537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A77C1A-592A-4D67-87A5-7AB944EFFD87}">
      <dsp:nvSpPr>
        <dsp:cNvPr id="0" name=""/>
        <dsp:cNvSpPr/>
      </dsp:nvSpPr>
      <dsp:spPr>
        <a:xfrm>
          <a:off x="1859416" y="1383588"/>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b="1" kern="1200" dirty="0"/>
            <a:t>68.0% held Mortality and Morbidity meetings </a:t>
          </a:r>
        </a:p>
      </dsp:txBody>
      <dsp:txXfrm>
        <a:off x="1859416" y="1383588"/>
        <a:ext cx="1582031" cy="632812"/>
      </dsp:txXfrm>
    </dsp:sp>
    <dsp:sp modelId="{CF2D0D78-DC36-42CD-9E15-18D9FCB19919}">
      <dsp:nvSpPr>
        <dsp:cNvPr id="0" name=""/>
        <dsp:cNvSpPr/>
      </dsp:nvSpPr>
      <dsp:spPr>
        <a:xfrm>
          <a:off x="4026799" y="117963"/>
          <a:ext cx="965039" cy="96503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5CFD06-46E3-487D-AFF0-6A7918F0848C}">
      <dsp:nvSpPr>
        <dsp:cNvPr id="0" name=""/>
        <dsp:cNvSpPr/>
      </dsp:nvSpPr>
      <dsp:spPr>
        <a:xfrm>
          <a:off x="4232463" y="323627"/>
          <a:ext cx="553710" cy="5537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3F1CAC-73AF-4886-9F1C-BEC3EE8B9D08}">
      <dsp:nvSpPr>
        <dsp:cNvPr id="0" name=""/>
        <dsp:cNvSpPr/>
      </dsp:nvSpPr>
      <dsp:spPr>
        <a:xfrm>
          <a:off x="3718303" y="1383588"/>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b="1" kern="1200"/>
            <a:t>63.9% conducted Root Cause Analysis </a:t>
          </a:r>
        </a:p>
      </dsp:txBody>
      <dsp:txXfrm>
        <a:off x="3718303" y="1383588"/>
        <a:ext cx="1582031" cy="632812"/>
      </dsp:txXfrm>
    </dsp:sp>
    <dsp:sp modelId="{A286847A-E2DD-48A1-A2D6-1A296F576EAE}">
      <dsp:nvSpPr>
        <dsp:cNvPr id="0" name=""/>
        <dsp:cNvSpPr/>
      </dsp:nvSpPr>
      <dsp:spPr>
        <a:xfrm>
          <a:off x="5885686" y="117963"/>
          <a:ext cx="965039" cy="96503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4C9643-B355-487B-9635-7F2E26643A32}">
      <dsp:nvSpPr>
        <dsp:cNvPr id="0" name=""/>
        <dsp:cNvSpPr/>
      </dsp:nvSpPr>
      <dsp:spPr>
        <a:xfrm>
          <a:off x="6091350" y="323627"/>
          <a:ext cx="553710" cy="5537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6ABA42-03D2-45D0-80E2-F914C61D81D6}">
      <dsp:nvSpPr>
        <dsp:cNvPr id="0" name=""/>
        <dsp:cNvSpPr/>
      </dsp:nvSpPr>
      <dsp:spPr>
        <a:xfrm>
          <a:off x="5577189" y="1383588"/>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b="1" kern="1200" dirty="0"/>
            <a:t>55.7% shared lessons ON PS </a:t>
          </a:r>
        </a:p>
      </dsp:txBody>
      <dsp:txXfrm>
        <a:off x="5577189" y="1383588"/>
        <a:ext cx="1582031" cy="632812"/>
      </dsp:txXfrm>
    </dsp:sp>
    <dsp:sp modelId="{FBEFD082-4BE7-4D12-BDB0-15460787DBE8}">
      <dsp:nvSpPr>
        <dsp:cNvPr id="0" name=""/>
        <dsp:cNvSpPr/>
      </dsp:nvSpPr>
      <dsp:spPr>
        <a:xfrm>
          <a:off x="1238469" y="2411908"/>
          <a:ext cx="965039" cy="965039"/>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B1C81B-6CE0-4540-9EE8-3F64ACC4E508}">
      <dsp:nvSpPr>
        <dsp:cNvPr id="0" name=""/>
        <dsp:cNvSpPr/>
      </dsp:nvSpPr>
      <dsp:spPr>
        <a:xfrm>
          <a:off x="1444133" y="2617572"/>
          <a:ext cx="553710" cy="55371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3578B0-1548-4FEC-8083-A9400AF32BAB}">
      <dsp:nvSpPr>
        <dsp:cNvPr id="0" name=""/>
        <dsp:cNvSpPr/>
      </dsp:nvSpPr>
      <dsp:spPr>
        <a:xfrm>
          <a:off x="929973" y="3677533"/>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b="1" kern="1200"/>
            <a:t>43.3% ran QI projects on safety </a:t>
          </a:r>
        </a:p>
      </dsp:txBody>
      <dsp:txXfrm>
        <a:off x="929973" y="3677533"/>
        <a:ext cx="1582031" cy="632812"/>
      </dsp:txXfrm>
    </dsp:sp>
    <dsp:sp modelId="{3C8A6931-26B0-40C5-8F63-68D03F51B9AA}">
      <dsp:nvSpPr>
        <dsp:cNvPr id="0" name=""/>
        <dsp:cNvSpPr/>
      </dsp:nvSpPr>
      <dsp:spPr>
        <a:xfrm>
          <a:off x="3097355" y="2411908"/>
          <a:ext cx="965039" cy="96503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84FF60-6D21-42F3-A028-5A513604DE97}">
      <dsp:nvSpPr>
        <dsp:cNvPr id="0" name=""/>
        <dsp:cNvSpPr/>
      </dsp:nvSpPr>
      <dsp:spPr>
        <a:xfrm>
          <a:off x="3303020" y="2617572"/>
          <a:ext cx="553710" cy="55371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FA2940-D177-493A-968D-D61BDAD92737}">
      <dsp:nvSpPr>
        <dsp:cNvPr id="0" name=""/>
        <dsp:cNvSpPr/>
      </dsp:nvSpPr>
      <dsp:spPr>
        <a:xfrm>
          <a:off x="2788859" y="3677533"/>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b="1" kern="1200"/>
            <a:t>42.3% shared safety alerts </a:t>
          </a:r>
        </a:p>
      </dsp:txBody>
      <dsp:txXfrm>
        <a:off x="2788859" y="3677533"/>
        <a:ext cx="1582031" cy="632812"/>
      </dsp:txXfrm>
    </dsp:sp>
    <dsp:sp modelId="{E101DF6D-49BD-4851-990A-DCE221E8D990}">
      <dsp:nvSpPr>
        <dsp:cNvPr id="0" name=""/>
        <dsp:cNvSpPr/>
      </dsp:nvSpPr>
      <dsp:spPr>
        <a:xfrm>
          <a:off x="4956242" y="2411908"/>
          <a:ext cx="965039" cy="96503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16D5FB-0E41-4B61-B762-47503615F343}">
      <dsp:nvSpPr>
        <dsp:cNvPr id="0" name=""/>
        <dsp:cNvSpPr/>
      </dsp:nvSpPr>
      <dsp:spPr>
        <a:xfrm>
          <a:off x="5161906" y="2617572"/>
          <a:ext cx="553710" cy="55371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632BCD-9AD4-4F25-8FDE-3AD4728DD3E4}">
      <dsp:nvSpPr>
        <dsp:cNvPr id="0" name=""/>
        <dsp:cNvSpPr/>
      </dsp:nvSpPr>
      <dsp:spPr>
        <a:xfrm>
          <a:off x="4647746" y="3677533"/>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b="1" kern="1200"/>
            <a:t>57.7% promoted non-punitive culture</a:t>
          </a:r>
        </a:p>
      </dsp:txBody>
      <dsp:txXfrm>
        <a:off x="4647746" y="3677533"/>
        <a:ext cx="1582031" cy="6328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20DEC-3EF6-4FB0-861F-D806F92D5000}">
      <dsp:nvSpPr>
        <dsp:cNvPr id="0" name=""/>
        <dsp:cNvSpPr/>
      </dsp:nvSpPr>
      <dsp:spPr>
        <a:xfrm>
          <a:off x="1381470" y="274722"/>
          <a:ext cx="769658" cy="7696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8100" cap="flat" cmpd="sng" algn="ctr">
          <a:solidFill>
            <a:schemeClr val="lt1">
              <a:alpha val="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A2139CB-25D6-4567-8EB2-7A8DDD70BE26}">
      <dsp:nvSpPr>
        <dsp:cNvPr id="0" name=""/>
        <dsp:cNvSpPr/>
      </dsp:nvSpPr>
      <dsp:spPr>
        <a:xfrm>
          <a:off x="911123" y="1309242"/>
          <a:ext cx="1710351" cy="68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66750">
            <a:lnSpc>
              <a:spcPct val="100000"/>
            </a:lnSpc>
            <a:spcBef>
              <a:spcPct val="0"/>
            </a:spcBef>
            <a:spcAft>
              <a:spcPct val="35000"/>
            </a:spcAft>
            <a:buNone/>
          </a:pPr>
          <a:r>
            <a:rPr lang="en-US" sz="1500" b="1" kern="1200" dirty="0">
              <a:solidFill>
                <a:srgbClr val="C00000"/>
              </a:solidFill>
            </a:rPr>
            <a:t>34.0% had safety budgets </a:t>
          </a:r>
        </a:p>
      </dsp:txBody>
      <dsp:txXfrm>
        <a:off x="911123" y="1309242"/>
        <a:ext cx="1710351" cy="684140"/>
      </dsp:txXfrm>
    </dsp:sp>
    <dsp:sp modelId="{FEEAAF1B-90F7-4DA6-9197-93F6597671C6}">
      <dsp:nvSpPr>
        <dsp:cNvPr id="0" name=""/>
        <dsp:cNvSpPr/>
      </dsp:nvSpPr>
      <dsp:spPr>
        <a:xfrm>
          <a:off x="3391133" y="274722"/>
          <a:ext cx="769658" cy="7696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8100" cap="flat" cmpd="sng" algn="ctr">
          <a:solidFill>
            <a:schemeClr val="lt1">
              <a:alpha val="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9BDFE80-06AA-49F5-9CE7-1B49AC4639DA}">
      <dsp:nvSpPr>
        <dsp:cNvPr id="0" name=""/>
        <dsp:cNvSpPr/>
      </dsp:nvSpPr>
      <dsp:spPr>
        <a:xfrm>
          <a:off x="2920786" y="1309242"/>
          <a:ext cx="1710351" cy="68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66750">
            <a:lnSpc>
              <a:spcPct val="100000"/>
            </a:lnSpc>
            <a:spcBef>
              <a:spcPct val="0"/>
            </a:spcBef>
            <a:spcAft>
              <a:spcPct val="35000"/>
            </a:spcAft>
            <a:buNone/>
          </a:pPr>
          <a:r>
            <a:rPr lang="en-US" sz="1500" b="1" kern="1200" dirty="0">
              <a:solidFill>
                <a:srgbClr val="C00000"/>
              </a:solidFill>
            </a:rPr>
            <a:t>37.1% had PS partnerships</a:t>
          </a:r>
        </a:p>
      </dsp:txBody>
      <dsp:txXfrm>
        <a:off x="2920786" y="1309242"/>
        <a:ext cx="1710351" cy="684140"/>
      </dsp:txXfrm>
    </dsp:sp>
    <dsp:sp modelId="{F6F8EC5E-C0BA-49B1-9673-BE5FC6AC8B4F}">
      <dsp:nvSpPr>
        <dsp:cNvPr id="0" name=""/>
        <dsp:cNvSpPr/>
      </dsp:nvSpPr>
      <dsp:spPr>
        <a:xfrm>
          <a:off x="1381470" y="2420970"/>
          <a:ext cx="769658" cy="7696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8100" cap="flat" cmpd="sng" algn="ctr">
          <a:solidFill>
            <a:schemeClr val="lt1">
              <a:alpha val="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80C7F1A-B345-4342-B8AF-4866B596F42C}">
      <dsp:nvSpPr>
        <dsp:cNvPr id="0" name=""/>
        <dsp:cNvSpPr/>
      </dsp:nvSpPr>
      <dsp:spPr>
        <a:xfrm>
          <a:off x="911123" y="3455490"/>
          <a:ext cx="1710351" cy="68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66750">
            <a:lnSpc>
              <a:spcPct val="100000"/>
            </a:lnSpc>
            <a:spcBef>
              <a:spcPct val="0"/>
            </a:spcBef>
            <a:spcAft>
              <a:spcPct val="35000"/>
            </a:spcAft>
            <a:buNone/>
          </a:pPr>
          <a:r>
            <a:rPr lang="en-US" sz="1500" b="1" kern="1200">
              <a:solidFill>
                <a:srgbClr val="C00000"/>
              </a:solidFill>
            </a:rPr>
            <a:t>19.6% conducted operational PS research </a:t>
          </a:r>
        </a:p>
      </dsp:txBody>
      <dsp:txXfrm>
        <a:off x="911123" y="3455490"/>
        <a:ext cx="1710351" cy="684140"/>
      </dsp:txXfrm>
    </dsp:sp>
    <dsp:sp modelId="{4C250C01-167D-4D8A-8E67-F5BB2AEA2A05}">
      <dsp:nvSpPr>
        <dsp:cNvPr id="0" name=""/>
        <dsp:cNvSpPr/>
      </dsp:nvSpPr>
      <dsp:spPr>
        <a:xfrm>
          <a:off x="3391133" y="2420970"/>
          <a:ext cx="769658" cy="76965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8100" cap="flat" cmpd="sng" algn="ctr">
          <a:solidFill>
            <a:schemeClr val="lt1">
              <a:alpha val="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E1C82FD-52EC-4968-BE2B-965FADCC0CDE}">
      <dsp:nvSpPr>
        <dsp:cNvPr id="0" name=""/>
        <dsp:cNvSpPr/>
      </dsp:nvSpPr>
      <dsp:spPr>
        <a:xfrm>
          <a:off x="2920786" y="3455490"/>
          <a:ext cx="1710351" cy="68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66750">
            <a:lnSpc>
              <a:spcPct val="100000"/>
            </a:lnSpc>
            <a:spcBef>
              <a:spcPct val="0"/>
            </a:spcBef>
            <a:spcAft>
              <a:spcPct val="35000"/>
            </a:spcAft>
            <a:buNone/>
          </a:pPr>
          <a:r>
            <a:rPr lang="en-US" sz="1500" b="1" kern="1200">
              <a:solidFill>
                <a:srgbClr val="C00000"/>
              </a:solidFill>
            </a:rPr>
            <a:t>16.5% used research findings for planning</a:t>
          </a:r>
        </a:p>
      </dsp:txBody>
      <dsp:txXfrm>
        <a:off x="2920786" y="3455490"/>
        <a:ext cx="1710351" cy="684140"/>
      </dsp:txXfrm>
    </dsp:sp>
  </dsp:spTree>
</dsp:drawing>
</file>

<file path=ppt/diagrams/layout1.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58274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9"/>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 name="Google Shape;11;p19"/>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ctr" anchorCtr="0">
            <a:normAutofit/>
          </a:bodyPr>
          <a:lstStyle>
            <a:lvl1pPr lvl="0" algn="ctr">
              <a:spcBef>
                <a:spcPts val="480"/>
              </a:spcBef>
              <a:spcAft>
                <a:spcPts val="0"/>
              </a:spcAft>
              <a:buClr>
                <a:srgbClr val="888888"/>
              </a:buClr>
              <a:buSzPts val="2400"/>
              <a:buNone/>
              <a:defRPr>
                <a:solidFill>
                  <a:srgbClr val="888888"/>
                </a:solidFill>
              </a:defRPr>
            </a:lvl1pPr>
            <a:lvl2pPr lvl="1" algn="ctr">
              <a:spcBef>
                <a:spcPts val="480"/>
              </a:spcBef>
              <a:spcAft>
                <a:spcPts val="0"/>
              </a:spcAft>
              <a:buClr>
                <a:srgbClr val="888888"/>
              </a:buClr>
              <a:buSzPts val="24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80"/>
              </a:spcBef>
              <a:spcAft>
                <a:spcPts val="0"/>
              </a:spcAft>
              <a:buClr>
                <a:srgbClr val="888888"/>
              </a:buClr>
              <a:buSzPts val="2400"/>
              <a:buNone/>
              <a:defRPr>
                <a:solidFill>
                  <a:srgbClr val="888888"/>
                </a:solidFill>
              </a:defRPr>
            </a:lvl4pPr>
            <a:lvl5pPr lvl="4" algn="ctr">
              <a:spcBef>
                <a:spcPts val="480"/>
              </a:spcBef>
              <a:spcAft>
                <a:spcPts val="0"/>
              </a:spcAft>
              <a:buClr>
                <a:srgbClr val="888888"/>
              </a:buClr>
              <a:buSzPts val="2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2" name="Google Shape;12;p1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ctr"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2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
        <p:cNvGrpSpPr/>
        <p:nvPr/>
      </p:nvGrpSpPr>
      <p:grpSpPr>
        <a:xfrm>
          <a:off x="0" y="0"/>
          <a:ext cx="0" cy="0"/>
          <a:chOff x="0" y="0"/>
          <a:chExt cx="0" cy="0"/>
        </a:xfrm>
      </p:grpSpPr>
      <p:sp>
        <p:nvSpPr>
          <p:cNvPr id="27" name="Google Shape;27;p2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2"/>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ctr"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9" name="Google Shape;29;p22"/>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ctr"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0" name="Google Shape;30;p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Arial"/>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2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2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2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2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2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26"/>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6"/>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ctr"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5" name="Google Shape;55;p26"/>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ctr"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6" name="Google Shape;56;p2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2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2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27"/>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7"/>
          <p:cNvSpPr>
            <a:spLocks noGrp="1"/>
          </p:cNvSpPr>
          <p:nvPr>
            <p:ph type="pic" idx="2"/>
          </p:nvPr>
        </p:nvSpPr>
        <p:spPr>
          <a:xfrm>
            <a:off x="2389717" y="612775"/>
            <a:ext cx="7315200" cy="4114800"/>
          </a:xfrm>
          <a:prstGeom prst="rect">
            <a:avLst/>
          </a:prstGeom>
          <a:noFill/>
          <a:ln>
            <a:noFill/>
          </a:ln>
        </p:spPr>
      </p:sp>
      <p:sp>
        <p:nvSpPr>
          <p:cNvPr id="62" name="Google Shape;62;p27"/>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ctr"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3" name="Google Shape;63;p2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2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8"/>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ctr"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9" name="Google Shape;69;p2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2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2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9"/>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ctr"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2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2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8"/>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ctr" anchorCtr="0">
            <a:norm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8" name="Google Shape;8;p18" descr="A logo with a heart and wings&#10;&#10;AI-generated content may be incorrect."/>
          <p:cNvPicPr preferRelativeResize="0"/>
          <p:nvPr/>
        </p:nvPicPr>
        <p:blipFill rotWithShape="1">
          <a:blip r:embed="rId11">
            <a:alphaModFix/>
          </a:blip>
          <a:srcRect/>
          <a:stretch/>
        </p:blipFill>
        <p:spPr>
          <a:xfrm>
            <a:off x="547255" y="6198981"/>
            <a:ext cx="1674576" cy="568799"/>
          </a:xfrm>
          <a:prstGeom prst="rect">
            <a:avLst/>
          </a:prstGeom>
          <a:noFill/>
          <a:ln>
            <a:noFill/>
          </a:ln>
        </p:spPr>
      </p:pic>
      <p:pic>
        <p:nvPicPr>
          <p:cNvPr id="5" name="Picture 4" descr="A blue and orange logo&#10;&#10;AI-generated content may be incorrect.">
            <a:extLst>
              <a:ext uri="{FF2B5EF4-FFF2-40B4-BE49-F238E27FC236}">
                <a16:creationId xmlns:a16="http://schemas.microsoft.com/office/drawing/2014/main" id="{4EA7913E-708B-4441-E94F-E4C69482FBFF}"/>
              </a:ext>
            </a:extLst>
          </p:cNvPr>
          <p:cNvPicPr>
            <a:picLocks noChangeAspect="1"/>
          </p:cNvPicPr>
          <p:nvPr userDrawn="1"/>
        </p:nvPicPr>
        <p:blipFill>
          <a:blip r:embed="rId12"/>
          <a:stretch>
            <a:fillRect/>
          </a:stretch>
        </p:blipFill>
        <p:spPr>
          <a:xfrm>
            <a:off x="10661073" y="6062809"/>
            <a:ext cx="983672" cy="983672"/>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p1"/>
          <p:cNvSpPr/>
          <p:nvPr/>
        </p:nvSpPr>
        <p:spPr>
          <a:xfrm>
            <a:off x="3051" y="0"/>
            <a:ext cx="1218894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 name="Google Shape;83;p1"/>
          <p:cNvSpPr/>
          <p:nvPr/>
        </p:nvSpPr>
        <p:spPr>
          <a:xfrm>
            <a:off x="3051" y="0"/>
            <a:ext cx="12188949"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4" name="Google Shape;84;p1"/>
          <p:cNvGrpSpPr/>
          <p:nvPr/>
        </p:nvGrpSpPr>
        <p:grpSpPr>
          <a:xfrm>
            <a:off x="0" y="-7167"/>
            <a:ext cx="12188952" cy="3490956"/>
            <a:chOff x="651279" y="598259"/>
            <a:chExt cx="10889442" cy="5680742"/>
          </a:xfrm>
        </p:grpSpPr>
        <p:sp>
          <p:nvSpPr>
            <p:cNvPr id="85" name="Google Shape;85;p1"/>
            <p:cNvSpPr/>
            <p:nvPr/>
          </p:nvSpPr>
          <p:spPr>
            <a:xfrm>
              <a:off x="651279" y="598259"/>
              <a:ext cx="10889442" cy="56807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 name="Google Shape;86;p1"/>
            <p:cNvSpPr/>
            <p:nvPr/>
          </p:nvSpPr>
          <p:spPr>
            <a:xfrm>
              <a:off x="651279" y="598259"/>
              <a:ext cx="10889442" cy="5680742"/>
            </a:xfrm>
            <a:prstGeom prst="rect">
              <a:avLst/>
            </a:prstGeom>
            <a:solidFill>
              <a:schemeClr val="accent6">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7" name="Google Shape;87;p1"/>
          <p:cNvGrpSpPr/>
          <p:nvPr/>
        </p:nvGrpSpPr>
        <p:grpSpPr>
          <a:xfrm>
            <a:off x="1524" y="0"/>
            <a:ext cx="12188952" cy="6858000"/>
            <a:chOff x="0" y="0"/>
            <a:chExt cx="12188952" cy="6858000"/>
          </a:xfrm>
        </p:grpSpPr>
        <p:sp>
          <p:nvSpPr>
            <p:cNvPr id="88" name="Google Shape;88;p1"/>
            <p:cNvSpPr/>
            <p:nvPr/>
          </p:nvSpPr>
          <p:spPr>
            <a:xfrm>
              <a:off x="26122" y="6015669"/>
              <a:ext cx="2605762" cy="842331"/>
            </a:xfrm>
            <a:custGeom>
              <a:avLst/>
              <a:gdLst/>
              <a:ahLst/>
              <a:cxnLst/>
              <a:rect l="l" t="t" r="r" b="b"/>
              <a:pathLst>
                <a:path w="3180577" h="1033951" extrusionOk="0">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 name="Google Shape;89;p1"/>
            <p:cNvSpPr/>
            <p:nvPr/>
          </p:nvSpPr>
          <p:spPr>
            <a:xfrm>
              <a:off x="655184" y="5798001"/>
              <a:ext cx="2485581" cy="1059999"/>
            </a:xfrm>
            <a:custGeom>
              <a:avLst/>
              <a:gdLst/>
              <a:ahLst/>
              <a:cxnLst/>
              <a:rect l="l" t="t" r="r" b="b"/>
              <a:pathLst>
                <a:path w="2449768" h="1050628" extrusionOk="0">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1"/>
            <p:cNvSpPr/>
            <p:nvPr/>
          </p:nvSpPr>
          <p:spPr>
            <a:xfrm>
              <a:off x="3474720" y="0"/>
              <a:ext cx="6177282" cy="1778750"/>
            </a:xfrm>
            <a:custGeom>
              <a:avLst/>
              <a:gdLst/>
              <a:ahLst/>
              <a:cxnLst/>
              <a:rect l="l" t="t" r="r" b="b"/>
              <a:pathLst>
                <a:path w="6386648" h="1849426" extrusionOk="0">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91;p1"/>
            <p:cNvSpPr/>
            <p:nvPr/>
          </p:nvSpPr>
          <p:spPr>
            <a:xfrm>
              <a:off x="0" y="2390523"/>
              <a:ext cx="611491" cy="1421482"/>
            </a:xfrm>
            <a:custGeom>
              <a:avLst/>
              <a:gdLst/>
              <a:ahLst/>
              <a:cxnLst/>
              <a:rect l="l" t="t" r="r" b="b"/>
              <a:pathLst>
                <a:path w="611491" h="1429512" extrusionOk="0">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 name="Google Shape;92;p1"/>
            <p:cNvSpPr/>
            <p:nvPr/>
          </p:nvSpPr>
          <p:spPr>
            <a:xfrm>
              <a:off x="3792772" y="0"/>
              <a:ext cx="2423863" cy="1343767"/>
            </a:xfrm>
            <a:custGeom>
              <a:avLst/>
              <a:gdLst/>
              <a:ahLst/>
              <a:cxnLst/>
              <a:rect l="l" t="t" r="r" b="b"/>
              <a:pathLst>
                <a:path w="3015964" h="1681468" extrusionOk="0">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1"/>
            <p:cNvSpPr/>
            <p:nvPr/>
          </p:nvSpPr>
          <p:spPr>
            <a:xfrm>
              <a:off x="10946850" y="0"/>
              <a:ext cx="1242102" cy="2620884"/>
            </a:xfrm>
            <a:custGeom>
              <a:avLst/>
              <a:gdLst/>
              <a:ahLst/>
              <a:cxnLst/>
              <a:rect l="l" t="t" r="r" b="b"/>
              <a:pathLst>
                <a:path w="1242102" h="2635689" extrusionOk="0">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 name="Google Shape;94;p1"/>
            <p:cNvSpPr/>
            <p:nvPr/>
          </p:nvSpPr>
          <p:spPr>
            <a:xfrm>
              <a:off x="0" y="0"/>
              <a:ext cx="1577788" cy="980141"/>
            </a:xfrm>
            <a:custGeom>
              <a:avLst/>
              <a:gdLst/>
              <a:ahLst/>
              <a:cxnLst/>
              <a:rect l="l" t="t" r="r" b="b"/>
              <a:pathLst>
                <a:path w="1471018" h="795676" extrusionOk="0">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95" name="Google Shape;95;p1"/>
          <p:cNvSpPr txBox="1">
            <a:spLocks noGrp="1"/>
          </p:cNvSpPr>
          <p:nvPr>
            <p:ph type="ctrTitle"/>
          </p:nvPr>
        </p:nvSpPr>
        <p:spPr>
          <a:xfrm>
            <a:off x="-3049" y="1785917"/>
            <a:ext cx="12188949" cy="1455426"/>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lt1"/>
              </a:buClr>
              <a:buSzPts val="4800"/>
              <a:buFont typeface="Arial"/>
              <a:buNone/>
            </a:pPr>
            <a:r>
              <a:rPr lang="en-US" sz="4800" dirty="0">
                <a:solidFill>
                  <a:schemeClr val="lt1"/>
                </a:solidFill>
              </a:rPr>
              <a:t>Implementation of the Global Patient Safety Action Plan 2021–2030 in Kenya</a:t>
            </a:r>
            <a:endParaRPr dirty="0"/>
          </a:p>
        </p:txBody>
      </p:sp>
      <p:sp>
        <p:nvSpPr>
          <p:cNvPr id="96" name="Google Shape;96;p1"/>
          <p:cNvSpPr txBox="1">
            <a:spLocks noGrp="1"/>
          </p:cNvSpPr>
          <p:nvPr>
            <p:ph type="subTitle" idx="1"/>
          </p:nvPr>
        </p:nvSpPr>
        <p:spPr>
          <a:xfrm>
            <a:off x="4850674" y="3640633"/>
            <a:ext cx="7313680" cy="2487212"/>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2400"/>
              <a:buNone/>
            </a:pPr>
            <a:r>
              <a:rPr lang="en-US" b="1" dirty="0">
                <a:solidFill>
                  <a:schemeClr val="dk2"/>
                </a:solidFill>
              </a:rPr>
              <a:t>Dr Irungu Kamau</a:t>
            </a:r>
            <a:endParaRPr b="1" dirty="0"/>
          </a:p>
          <a:p>
            <a:pPr marL="0" lvl="0" indent="0" algn="l" rtl="0">
              <a:spcBef>
                <a:spcPts val="480"/>
              </a:spcBef>
              <a:spcAft>
                <a:spcPts val="0"/>
              </a:spcAft>
              <a:buClr>
                <a:schemeClr val="dk2"/>
              </a:buClr>
              <a:buSzPts val="2400"/>
              <a:buNone/>
            </a:pPr>
            <a:r>
              <a:rPr lang="en-US" b="1" dirty="0">
                <a:solidFill>
                  <a:schemeClr val="dk2"/>
                </a:solidFill>
              </a:rPr>
              <a:t>Division of QI/IPC/AMR</a:t>
            </a:r>
            <a:endParaRPr b="1" dirty="0"/>
          </a:p>
          <a:p>
            <a:pPr marL="0" lvl="0" indent="0" algn="l" rtl="0">
              <a:spcBef>
                <a:spcPts val="480"/>
              </a:spcBef>
              <a:spcAft>
                <a:spcPts val="0"/>
              </a:spcAft>
              <a:buClr>
                <a:schemeClr val="dk2"/>
              </a:buClr>
              <a:buSzPts val="2400"/>
              <a:buNone/>
            </a:pPr>
            <a:r>
              <a:rPr lang="en-US" b="1" dirty="0">
                <a:solidFill>
                  <a:schemeClr val="dk2"/>
                </a:solidFill>
              </a:rPr>
              <a:t>Kenya National Public Health Institute</a:t>
            </a:r>
            <a:endParaRPr b="1" dirty="0"/>
          </a:p>
        </p:txBody>
      </p:sp>
      <p:pic>
        <p:nvPicPr>
          <p:cNvPr id="3" name="Picture 2" descr="A close-up of logos&#10;&#10;AI-generated content may be incorrect.">
            <a:extLst>
              <a:ext uri="{FF2B5EF4-FFF2-40B4-BE49-F238E27FC236}">
                <a16:creationId xmlns:a16="http://schemas.microsoft.com/office/drawing/2014/main" id="{0A95AEAC-AF13-47C2-9244-E16BAB42EAB0}"/>
              </a:ext>
            </a:extLst>
          </p:cNvPr>
          <p:cNvPicPr>
            <a:picLocks noChangeAspect="1"/>
          </p:cNvPicPr>
          <p:nvPr/>
        </p:nvPicPr>
        <p:blipFill>
          <a:blip r:embed="rId3"/>
          <a:stretch>
            <a:fillRect/>
          </a:stretch>
        </p:blipFill>
        <p:spPr>
          <a:xfrm>
            <a:off x="200455" y="3571834"/>
            <a:ext cx="4132668" cy="27742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sp>
        <p:nvSpPr>
          <p:cNvPr id="241" name="Google Shape;241;p1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400"/>
              <a:buFont typeface="Arial"/>
              <a:buNone/>
            </a:pPr>
            <a:r>
              <a:rPr lang="en-US" sz="3200" dirty="0">
                <a:latin typeface="Aptos" panose="020B0004020202020204" pitchFamily="34" charset="0"/>
              </a:rPr>
              <a:t>Purpose</a:t>
            </a:r>
            <a:endParaRPr sz="3200" dirty="0">
              <a:latin typeface="Aptos" panose="020B0004020202020204" pitchFamily="34" charset="0"/>
            </a:endParaRPr>
          </a:p>
        </p:txBody>
      </p:sp>
      <p:grpSp>
        <p:nvGrpSpPr>
          <p:cNvPr id="242" name="Google Shape;242;p13"/>
          <p:cNvGrpSpPr/>
          <p:nvPr/>
        </p:nvGrpSpPr>
        <p:grpSpPr>
          <a:xfrm>
            <a:off x="609600" y="1600200"/>
            <a:ext cx="10972799" cy="4525963"/>
            <a:chOff x="0" y="0"/>
            <a:chExt cx="10972799" cy="4525963"/>
          </a:xfrm>
        </p:grpSpPr>
        <p:sp>
          <p:nvSpPr>
            <p:cNvPr id="243" name="Google Shape;243;p13"/>
            <p:cNvSpPr/>
            <p:nvPr/>
          </p:nvSpPr>
          <p:spPr>
            <a:xfrm>
              <a:off x="0" y="0"/>
              <a:ext cx="3428999" cy="4525963"/>
            </a:xfrm>
            <a:prstGeom prst="rect">
              <a:avLst/>
            </a:prstGeom>
            <a:solidFill>
              <a:srgbClr val="E7CFCF">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3"/>
            <p:cNvSpPr txBox="1"/>
            <p:nvPr/>
          </p:nvSpPr>
          <p:spPr>
            <a:xfrm>
              <a:off x="0" y="1719865"/>
              <a:ext cx="3428999" cy="2715577"/>
            </a:xfrm>
            <a:prstGeom prst="rect">
              <a:avLst/>
            </a:prstGeom>
            <a:noFill/>
            <a:ln>
              <a:noFill/>
            </a:ln>
          </p:spPr>
          <p:txBody>
            <a:bodyPr spcFirstLastPara="1" wrap="square" lIns="267325" tIns="330200" rIns="267325" bIns="33020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a:solidFill>
                    <a:schemeClr val="dk1"/>
                  </a:solidFill>
                  <a:latin typeface="Calibri"/>
                  <a:ea typeface="Calibri"/>
                  <a:cs typeface="Calibri"/>
                  <a:sym typeface="Calibri"/>
                </a:rPr>
                <a:t>Compare Kenya’s National Action Plan with WHO GPSAP</a:t>
              </a:r>
              <a:endParaRPr/>
            </a:p>
          </p:txBody>
        </p:sp>
        <p:sp>
          <p:nvSpPr>
            <p:cNvPr id="245" name="Google Shape;245;p13"/>
            <p:cNvSpPr/>
            <p:nvPr/>
          </p:nvSpPr>
          <p:spPr>
            <a:xfrm>
              <a:off x="1035605" y="452596"/>
              <a:ext cx="1357788" cy="1357788"/>
            </a:xfrm>
            <a:prstGeom prst="ellipse">
              <a:avLst/>
            </a:prstGeom>
            <a:solidFill>
              <a:srgbClr val="BF504D"/>
            </a:solidFill>
            <a:ln w="25400" cap="flat" cmpd="sng">
              <a:solidFill>
                <a:srgbClr val="BF50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3"/>
            <p:cNvSpPr txBox="1"/>
            <p:nvPr/>
          </p:nvSpPr>
          <p:spPr>
            <a:xfrm>
              <a:off x="1234448" y="651439"/>
              <a:ext cx="960102" cy="960102"/>
            </a:xfrm>
            <a:prstGeom prst="rect">
              <a:avLst/>
            </a:prstGeom>
            <a:noFill/>
            <a:ln>
              <a:noFill/>
            </a:ln>
          </p:spPr>
          <p:txBody>
            <a:bodyPr spcFirstLastPara="1" wrap="square" lIns="105850" tIns="12700" rIns="105850" bIns="12700" anchor="ctr" anchorCtr="0">
              <a:noAutofit/>
            </a:bodyPr>
            <a:lstStyle/>
            <a:p>
              <a:pPr marL="0" marR="0" lvl="0" indent="0" algn="ctr" rtl="0">
                <a:lnSpc>
                  <a:spcPct val="90000"/>
                </a:lnSpc>
                <a:spcBef>
                  <a:spcPts val="0"/>
                </a:spcBef>
                <a:spcAft>
                  <a:spcPts val="0"/>
                </a:spcAft>
                <a:buClr>
                  <a:schemeClr val="lt1"/>
                </a:buClr>
                <a:buSzPts val="4800"/>
                <a:buFont typeface="Calibri"/>
                <a:buNone/>
              </a:pPr>
              <a:r>
                <a:rPr lang="en-US" sz="4800">
                  <a:solidFill>
                    <a:schemeClr val="lt1"/>
                  </a:solidFill>
                  <a:latin typeface="Calibri"/>
                  <a:ea typeface="Calibri"/>
                  <a:cs typeface="Calibri"/>
                  <a:sym typeface="Calibri"/>
                </a:rPr>
                <a:t>1</a:t>
              </a:r>
              <a:endParaRPr/>
            </a:p>
          </p:txBody>
        </p:sp>
        <p:sp>
          <p:nvSpPr>
            <p:cNvPr id="247" name="Google Shape;247;p13"/>
            <p:cNvSpPr/>
            <p:nvPr/>
          </p:nvSpPr>
          <p:spPr>
            <a:xfrm>
              <a:off x="0" y="4525891"/>
              <a:ext cx="3428999" cy="72"/>
            </a:xfrm>
            <a:prstGeom prst="rect">
              <a:avLst/>
            </a:prstGeom>
            <a:solidFill>
              <a:srgbClr val="BD6D4F"/>
            </a:solidFill>
            <a:ln w="25400" cap="flat" cmpd="sng">
              <a:solidFill>
                <a:srgbClr val="BD6D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3"/>
            <p:cNvSpPr/>
            <p:nvPr/>
          </p:nvSpPr>
          <p:spPr>
            <a:xfrm>
              <a:off x="3771899" y="0"/>
              <a:ext cx="3428999" cy="4525963"/>
            </a:xfrm>
            <a:prstGeom prst="rect">
              <a:avLst/>
            </a:prstGeom>
            <a:solidFill>
              <a:srgbClr val="E5DECE">
                <a:alpha val="89803"/>
              </a:srgbClr>
            </a:solidFill>
            <a:ln w="25400" cap="flat" cmpd="sng">
              <a:solidFill>
                <a:srgbClr val="E5DECE">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3"/>
            <p:cNvSpPr txBox="1"/>
            <p:nvPr/>
          </p:nvSpPr>
          <p:spPr>
            <a:xfrm>
              <a:off x="3771899" y="1719865"/>
              <a:ext cx="3428999" cy="2715577"/>
            </a:xfrm>
            <a:prstGeom prst="rect">
              <a:avLst/>
            </a:prstGeom>
            <a:noFill/>
            <a:ln>
              <a:noFill/>
            </a:ln>
          </p:spPr>
          <p:txBody>
            <a:bodyPr spcFirstLastPara="1" wrap="square" lIns="267325" tIns="330200" rIns="267325" bIns="33020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a:solidFill>
                    <a:schemeClr val="dk1"/>
                  </a:solidFill>
                  <a:latin typeface="Calibri"/>
                  <a:ea typeface="Calibri"/>
                  <a:cs typeface="Calibri"/>
                  <a:sym typeface="Calibri"/>
                </a:rPr>
                <a:t>Identify key gaps and areas for improvement</a:t>
              </a:r>
              <a:endParaRPr/>
            </a:p>
          </p:txBody>
        </p:sp>
        <p:sp>
          <p:nvSpPr>
            <p:cNvPr id="250" name="Google Shape;250;p13"/>
            <p:cNvSpPr/>
            <p:nvPr/>
          </p:nvSpPr>
          <p:spPr>
            <a:xfrm>
              <a:off x="4807505" y="452596"/>
              <a:ext cx="1357788" cy="1357788"/>
            </a:xfrm>
            <a:prstGeom prst="ellipse">
              <a:avLst/>
            </a:prstGeom>
            <a:solidFill>
              <a:srgbClr val="BC8B51"/>
            </a:solidFill>
            <a:ln w="25400" cap="flat" cmpd="sng">
              <a:solidFill>
                <a:srgbClr val="BC8B5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3"/>
            <p:cNvSpPr txBox="1"/>
            <p:nvPr/>
          </p:nvSpPr>
          <p:spPr>
            <a:xfrm>
              <a:off x="5006348" y="651439"/>
              <a:ext cx="960102" cy="960102"/>
            </a:xfrm>
            <a:prstGeom prst="rect">
              <a:avLst/>
            </a:prstGeom>
            <a:noFill/>
            <a:ln>
              <a:noFill/>
            </a:ln>
          </p:spPr>
          <p:txBody>
            <a:bodyPr spcFirstLastPara="1" wrap="square" lIns="105850" tIns="12700" rIns="105850" bIns="12700" anchor="ctr" anchorCtr="0">
              <a:noAutofit/>
            </a:bodyPr>
            <a:lstStyle/>
            <a:p>
              <a:pPr marL="0" marR="0" lvl="0" indent="0" algn="ctr" rtl="0">
                <a:lnSpc>
                  <a:spcPct val="90000"/>
                </a:lnSpc>
                <a:spcBef>
                  <a:spcPts val="0"/>
                </a:spcBef>
                <a:spcAft>
                  <a:spcPts val="0"/>
                </a:spcAft>
                <a:buClr>
                  <a:schemeClr val="lt1"/>
                </a:buClr>
                <a:buSzPts val="4800"/>
                <a:buFont typeface="Calibri"/>
                <a:buNone/>
              </a:pPr>
              <a:r>
                <a:rPr lang="en-US" sz="4800">
                  <a:solidFill>
                    <a:schemeClr val="lt1"/>
                  </a:solidFill>
                  <a:latin typeface="Calibri"/>
                  <a:ea typeface="Calibri"/>
                  <a:cs typeface="Calibri"/>
                  <a:sym typeface="Calibri"/>
                </a:rPr>
                <a:t>2</a:t>
              </a:r>
              <a:endParaRPr/>
            </a:p>
          </p:txBody>
        </p:sp>
        <p:sp>
          <p:nvSpPr>
            <p:cNvPr id="252" name="Google Shape;252;p13"/>
            <p:cNvSpPr/>
            <p:nvPr/>
          </p:nvSpPr>
          <p:spPr>
            <a:xfrm>
              <a:off x="3771899" y="4525891"/>
              <a:ext cx="3428999" cy="72"/>
            </a:xfrm>
            <a:prstGeom prst="rect">
              <a:avLst/>
            </a:prstGeom>
            <a:solidFill>
              <a:srgbClr val="BBA754"/>
            </a:solidFill>
            <a:ln w="25400" cap="flat" cmpd="sng">
              <a:solidFill>
                <a:srgbClr val="BBA75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7543800" y="0"/>
              <a:ext cx="3428999" cy="4525963"/>
            </a:xfrm>
            <a:prstGeom prst="rect">
              <a:avLst/>
            </a:prstGeom>
            <a:solidFill>
              <a:srgbClr val="DCE4CF">
                <a:alpha val="89803"/>
              </a:srgbClr>
            </a:solidFill>
            <a:ln w="25400" cap="flat" cmpd="sng">
              <a:solidFill>
                <a:srgbClr val="DCE4C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txBox="1"/>
            <p:nvPr/>
          </p:nvSpPr>
          <p:spPr>
            <a:xfrm>
              <a:off x="7543800" y="1719865"/>
              <a:ext cx="3428999" cy="2715577"/>
            </a:xfrm>
            <a:prstGeom prst="rect">
              <a:avLst/>
            </a:prstGeom>
            <a:noFill/>
            <a:ln>
              <a:noFill/>
            </a:ln>
          </p:spPr>
          <p:txBody>
            <a:bodyPr spcFirstLastPara="1" wrap="square" lIns="267325" tIns="330200" rIns="267325" bIns="33020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a:solidFill>
                    <a:schemeClr val="dk1"/>
                  </a:solidFill>
                  <a:latin typeface="Calibri"/>
                  <a:ea typeface="Calibri"/>
                  <a:cs typeface="Calibri"/>
                  <a:sym typeface="Calibri"/>
                </a:rPr>
                <a:t>Align national strategies with global commitments</a:t>
              </a:r>
              <a:endParaRPr/>
            </a:p>
          </p:txBody>
        </p:sp>
        <p:sp>
          <p:nvSpPr>
            <p:cNvPr id="255" name="Google Shape;255;p13"/>
            <p:cNvSpPr/>
            <p:nvPr/>
          </p:nvSpPr>
          <p:spPr>
            <a:xfrm>
              <a:off x="8579405" y="452596"/>
              <a:ext cx="1357788" cy="1357788"/>
            </a:xfrm>
            <a:prstGeom prst="ellipse">
              <a:avLst/>
            </a:prstGeom>
            <a:solidFill>
              <a:srgbClr val="B4BA55"/>
            </a:solidFill>
            <a:ln w="25400" cap="flat" cmpd="sng">
              <a:solidFill>
                <a:srgbClr val="B4BA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txBox="1"/>
            <p:nvPr/>
          </p:nvSpPr>
          <p:spPr>
            <a:xfrm>
              <a:off x="8778248" y="651439"/>
              <a:ext cx="960102" cy="960102"/>
            </a:xfrm>
            <a:prstGeom prst="rect">
              <a:avLst/>
            </a:prstGeom>
            <a:noFill/>
            <a:ln>
              <a:noFill/>
            </a:ln>
          </p:spPr>
          <p:txBody>
            <a:bodyPr spcFirstLastPara="1" wrap="square" lIns="105850" tIns="12700" rIns="105850" bIns="12700" anchor="ctr" anchorCtr="0">
              <a:noAutofit/>
            </a:bodyPr>
            <a:lstStyle/>
            <a:p>
              <a:pPr marL="0" marR="0" lvl="0" indent="0" algn="ctr" rtl="0">
                <a:lnSpc>
                  <a:spcPct val="90000"/>
                </a:lnSpc>
                <a:spcBef>
                  <a:spcPts val="0"/>
                </a:spcBef>
                <a:spcAft>
                  <a:spcPts val="0"/>
                </a:spcAft>
                <a:buClr>
                  <a:schemeClr val="lt1"/>
                </a:buClr>
                <a:buSzPts val="4800"/>
                <a:buFont typeface="Calibri"/>
                <a:buNone/>
              </a:pPr>
              <a:r>
                <a:rPr lang="en-US" sz="4800">
                  <a:solidFill>
                    <a:schemeClr val="lt1"/>
                  </a:solidFill>
                  <a:latin typeface="Calibri"/>
                  <a:ea typeface="Calibri"/>
                  <a:cs typeface="Calibri"/>
                  <a:sym typeface="Calibri"/>
                </a:rPr>
                <a:t>3</a:t>
              </a:r>
              <a:endParaRPr/>
            </a:p>
          </p:txBody>
        </p:sp>
        <p:sp>
          <p:nvSpPr>
            <p:cNvPr id="257" name="Google Shape;257;p13"/>
            <p:cNvSpPr/>
            <p:nvPr/>
          </p:nvSpPr>
          <p:spPr>
            <a:xfrm>
              <a:off x="7543800" y="4525891"/>
              <a:ext cx="3428999" cy="72"/>
            </a:xfrm>
            <a:prstGeom prst="rect">
              <a:avLst/>
            </a:prstGeom>
            <a:solidFill>
              <a:srgbClr val="99B958"/>
            </a:solidFill>
            <a:ln w="25400" cap="flat" cmpd="sng">
              <a:solidFill>
                <a:srgbClr val="99B9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400"/>
              <a:buFont typeface="Arial"/>
              <a:buNone/>
            </a:pPr>
            <a:r>
              <a:rPr lang="en-US" sz="3200" dirty="0">
                <a:latin typeface="Aptos" panose="020B0004020202020204" pitchFamily="34" charset="0"/>
              </a:rPr>
              <a:t>Compariso</a:t>
            </a:r>
            <a:r>
              <a:rPr lang="en-US" sz="3200" dirty="0"/>
              <a:t>n</a:t>
            </a:r>
            <a:endParaRPr sz="3200" dirty="0"/>
          </a:p>
        </p:txBody>
      </p:sp>
      <p:graphicFrame>
        <p:nvGraphicFramePr>
          <p:cNvPr id="263" name="Google Shape;263;p14"/>
          <p:cNvGraphicFramePr/>
          <p:nvPr>
            <p:extLst>
              <p:ext uri="{D42A27DB-BD31-4B8C-83A1-F6EECF244321}">
                <p14:modId xmlns:p14="http://schemas.microsoft.com/office/powerpoint/2010/main" val="1765302994"/>
              </p:ext>
            </p:extLst>
          </p:nvPr>
        </p:nvGraphicFramePr>
        <p:xfrm>
          <a:off x="61471" y="1676400"/>
          <a:ext cx="11987094" cy="3918565"/>
        </p:xfrm>
        <a:graphic>
          <a:graphicData uri="http://schemas.openxmlformats.org/drawingml/2006/table">
            <a:tbl>
              <a:tblPr>
                <a:noFill/>
                <a:tableStyleId>{F634F564-6181-4A22-85C1-00F47541E856}</a:tableStyleId>
              </a:tblPr>
              <a:tblGrid>
                <a:gridCol w="2964410">
                  <a:extLst>
                    <a:ext uri="{9D8B030D-6E8A-4147-A177-3AD203B41FA5}">
                      <a16:colId xmlns:a16="http://schemas.microsoft.com/office/drawing/2014/main" val="20000"/>
                    </a:ext>
                  </a:extLst>
                </a:gridCol>
                <a:gridCol w="4349538">
                  <a:extLst>
                    <a:ext uri="{9D8B030D-6E8A-4147-A177-3AD203B41FA5}">
                      <a16:colId xmlns:a16="http://schemas.microsoft.com/office/drawing/2014/main" val="20001"/>
                    </a:ext>
                  </a:extLst>
                </a:gridCol>
                <a:gridCol w="4673146">
                  <a:extLst>
                    <a:ext uri="{9D8B030D-6E8A-4147-A177-3AD203B41FA5}">
                      <a16:colId xmlns:a16="http://schemas.microsoft.com/office/drawing/2014/main" val="20002"/>
                    </a:ext>
                  </a:extLst>
                </a:gridCol>
              </a:tblGrid>
              <a:tr h="613375">
                <a:tc>
                  <a:txBody>
                    <a:bodyPr/>
                    <a:lstStyle/>
                    <a:p>
                      <a:pPr marL="0" marR="0" lvl="0" indent="0" algn="ctr" rtl="0">
                        <a:spcBef>
                          <a:spcPts val="0"/>
                        </a:spcBef>
                        <a:spcAft>
                          <a:spcPts val="0"/>
                        </a:spcAft>
                        <a:buNone/>
                      </a:pPr>
                      <a:r>
                        <a:rPr lang="en-US" sz="2400" b="1" u="none" strike="noStrike" cap="none" dirty="0">
                          <a:latin typeface="Aptos" panose="020B0004020202020204" pitchFamily="34" charset="0"/>
                          <a:ea typeface="Arial"/>
                          <a:cs typeface="Arial"/>
                          <a:sym typeface="Arial"/>
                        </a:rPr>
                        <a:t>Strategic Objective</a:t>
                      </a:r>
                      <a:endParaRPr sz="2400" b="1" i="0" u="none" strike="noStrike" cap="none" dirty="0">
                        <a:solidFill>
                          <a:srgbClr val="000000"/>
                        </a:solidFill>
                        <a:latin typeface="Aptos" panose="020B0004020202020204" pitchFamily="34" charset="0"/>
                        <a:ea typeface="Arial"/>
                        <a:cs typeface="Arial"/>
                        <a:sym typeface="Arial"/>
                      </a:endParaRPr>
                    </a:p>
                  </a:txBody>
                  <a:tcPr marL="4450" marR="4450" marT="4450" marB="0"/>
                </a:tc>
                <a:tc>
                  <a:txBody>
                    <a:bodyPr/>
                    <a:lstStyle/>
                    <a:p>
                      <a:pPr marL="0" marR="0" lvl="0" indent="0" algn="ctr" rtl="0">
                        <a:spcBef>
                          <a:spcPts val="0"/>
                        </a:spcBef>
                        <a:spcAft>
                          <a:spcPts val="0"/>
                        </a:spcAft>
                        <a:buNone/>
                      </a:pPr>
                      <a:r>
                        <a:rPr lang="en-US" sz="2400" b="1" u="none" strike="noStrike" cap="none">
                          <a:latin typeface="Aptos" panose="020B0004020202020204" pitchFamily="34" charset="0"/>
                          <a:ea typeface="Arial"/>
                          <a:cs typeface="Arial"/>
                          <a:sym typeface="Arial"/>
                        </a:rPr>
                        <a:t>Global Plan (GPSAP)</a:t>
                      </a:r>
                      <a:endParaRPr sz="2400" b="1" i="0" u="none" strike="noStrike" cap="none">
                        <a:solidFill>
                          <a:srgbClr val="000000"/>
                        </a:solidFill>
                        <a:latin typeface="Aptos" panose="020B0004020202020204" pitchFamily="34" charset="0"/>
                        <a:ea typeface="Arial"/>
                        <a:cs typeface="Arial"/>
                        <a:sym typeface="Arial"/>
                      </a:endParaRPr>
                    </a:p>
                  </a:txBody>
                  <a:tcPr marL="4450" marR="4450" marT="4450" marB="0"/>
                </a:tc>
                <a:tc>
                  <a:txBody>
                    <a:bodyPr/>
                    <a:lstStyle/>
                    <a:p>
                      <a:pPr marL="0" marR="0" lvl="0" indent="0" algn="ctr" rtl="0">
                        <a:spcBef>
                          <a:spcPts val="0"/>
                        </a:spcBef>
                        <a:spcAft>
                          <a:spcPts val="0"/>
                        </a:spcAft>
                        <a:buNone/>
                      </a:pPr>
                      <a:r>
                        <a:rPr lang="en-US" sz="2400" b="1" u="none" strike="noStrike" cap="none">
                          <a:latin typeface="Aptos" panose="020B0004020202020204" pitchFamily="34" charset="0"/>
                          <a:ea typeface="Arial"/>
                          <a:cs typeface="Arial"/>
                          <a:sym typeface="Arial"/>
                        </a:rPr>
                        <a:t>Kenya National Plan</a:t>
                      </a:r>
                      <a:endParaRPr sz="2400" b="1" i="0" u="none" strike="noStrike" cap="none">
                        <a:solidFill>
                          <a:srgbClr val="000000"/>
                        </a:solidFill>
                        <a:latin typeface="Aptos" panose="020B0004020202020204" pitchFamily="34" charset="0"/>
                        <a:ea typeface="Arial"/>
                        <a:cs typeface="Arial"/>
                        <a:sym typeface="Arial"/>
                      </a:endParaRPr>
                    </a:p>
                  </a:txBody>
                  <a:tcPr marL="4450" marR="4450" marT="4450" marB="0"/>
                </a:tc>
                <a:extLst>
                  <a:ext uri="{0D108BD9-81ED-4DB2-BD59-A6C34878D82A}">
                    <a16:rowId xmlns:a16="http://schemas.microsoft.com/office/drawing/2014/main" val="10000"/>
                  </a:ext>
                </a:extLst>
              </a:tr>
              <a:tr h="613375">
                <a:tc>
                  <a:txBody>
                    <a:bodyPr/>
                    <a:lstStyle/>
                    <a:p>
                      <a:pPr marL="0" marR="0" lvl="0" indent="0" algn="l" rtl="0">
                        <a:spcBef>
                          <a:spcPts val="0"/>
                        </a:spcBef>
                        <a:spcAft>
                          <a:spcPts val="0"/>
                        </a:spcAft>
                        <a:buNone/>
                      </a:pPr>
                      <a:r>
                        <a:rPr lang="en-US" sz="2400" b="1" u="none" strike="noStrike" cap="none" dirty="0">
                          <a:solidFill>
                            <a:srgbClr val="E36C09"/>
                          </a:solidFill>
                          <a:latin typeface="Aptos" panose="020B0004020202020204" pitchFamily="34" charset="0"/>
                          <a:ea typeface="Arial"/>
                          <a:cs typeface="Arial"/>
                          <a:sym typeface="Arial"/>
                        </a:rPr>
                        <a:t>SO1: Policies to Eliminate Harm</a:t>
                      </a:r>
                      <a:endParaRPr sz="2400" b="1" i="0" u="none" strike="noStrike" cap="none" dirty="0">
                        <a:solidFill>
                          <a:srgbClr val="E36C09"/>
                        </a:solidFill>
                        <a:latin typeface="Aptos" panose="020B0004020202020204" pitchFamily="34" charset="0"/>
                        <a:ea typeface="Arial"/>
                        <a:cs typeface="Arial"/>
                        <a:sym typeface="Arial"/>
                      </a:endParaRPr>
                    </a:p>
                  </a:txBody>
                  <a:tcPr marL="4450" marR="4450" marT="4450" marB="0" anchor="b"/>
                </a:tc>
                <a:tc>
                  <a:txBody>
                    <a:bodyPr/>
                    <a:lstStyle/>
                    <a:p>
                      <a:pPr marL="0" marR="0" lvl="0" indent="0" algn="l" rtl="0">
                        <a:spcBef>
                          <a:spcPts val="0"/>
                        </a:spcBef>
                        <a:spcAft>
                          <a:spcPts val="0"/>
                        </a:spcAft>
                        <a:buNone/>
                      </a:pPr>
                      <a:r>
                        <a:rPr lang="en-US" sz="2400" u="none" strike="noStrike" cap="none">
                          <a:latin typeface="Aptos" panose="020B0004020202020204" pitchFamily="34" charset="0"/>
                          <a:ea typeface="Arial"/>
                          <a:cs typeface="Arial"/>
                          <a:sym typeface="Arial"/>
                        </a:rPr>
                        <a:t>Zero avoidable harm as a guiding mindset; strong policy integration</a:t>
                      </a:r>
                      <a:endParaRPr sz="2400" b="0" i="0" u="none" strike="noStrike" cap="none">
                        <a:solidFill>
                          <a:srgbClr val="000000"/>
                        </a:solidFill>
                        <a:latin typeface="Aptos" panose="020B0004020202020204" pitchFamily="34" charset="0"/>
                        <a:ea typeface="Arial"/>
                        <a:cs typeface="Arial"/>
                        <a:sym typeface="Arial"/>
                      </a:endParaRPr>
                    </a:p>
                  </a:txBody>
                  <a:tcPr marL="4450" marR="4450" marT="4450" marB="0" anchor="b"/>
                </a:tc>
                <a:tc>
                  <a:txBody>
                    <a:bodyPr/>
                    <a:lstStyle/>
                    <a:p>
                      <a:pPr marL="0" marR="0" lvl="0" indent="0" algn="l" rtl="0">
                        <a:spcBef>
                          <a:spcPts val="0"/>
                        </a:spcBef>
                        <a:spcAft>
                          <a:spcPts val="0"/>
                        </a:spcAft>
                        <a:buNone/>
                      </a:pPr>
                      <a:r>
                        <a:rPr lang="en-US" sz="2400" u="none" strike="noStrike" cap="none" dirty="0">
                          <a:solidFill>
                            <a:srgbClr val="0070C0"/>
                          </a:solidFill>
                          <a:latin typeface="Aptos" panose="020B0004020202020204" pitchFamily="34" charset="0"/>
                          <a:ea typeface="Arial"/>
                          <a:cs typeface="Arial"/>
                          <a:sym typeface="Arial"/>
                        </a:rPr>
                        <a:t>Mentions governance structures and legislation but not zero harm mindset</a:t>
                      </a:r>
                      <a:endParaRPr sz="2400" b="0" i="0" u="none" strike="noStrike" cap="none" dirty="0">
                        <a:solidFill>
                          <a:srgbClr val="0070C0"/>
                        </a:solidFill>
                        <a:latin typeface="Aptos" panose="020B0004020202020204" pitchFamily="34" charset="0"/>
                        <a:ea typeface="Arial"/>
                        <a:cs typeface="Arial"/>
                        <a:sym typeface="Arial"/>
                      </a:endParaRPr>
                    </a:p>
                  </a:txBody>
                  <a:tcPr marL="4450" marR="4450" marT="4450" marB="0" anchor="b"/>
                </a:tc>
                <a:extLst>
                  <a:ext uri="{0D108BD9-81ED-4DB2-BD59-A6C34878D82A}">
                    <a16:rowId xmlns:a16="http://schemas.microsoft.com/office/drawing/2014/main" val="10001"/>
                  </a:ext>
                </a:extLst>
              </a:tr>
              <a:tr h="613375">
                <a:tc>
                  <a:txBody>
                    <a:bodyPr/>
                    <a:lstStyle/>
                    <a:p>
                      <a:pPr marL="0" marR="0" lvl="0" indent="0" algn="l" rtl="0">
                        <a:spcBef>
                          <a:spcPts val="0"/>
                        </a:spcBef>
                        <a:spcAft>
                          <a:spcPts val="0"/>
                        </a:spcAft>
                        <a:buNone/>
                      </a:pPr>
                      <a:r>
                        <a:rPr lang="en-US" sz="2400" b="1" u="none" strike="noStrike" cap="none" dirty="0">
                          <a:solidFill>
                            <a:srgbClr val="0070C0"/>
                          </a:solidFill>
                          <a:latin typeface="Aptos" panose="020B0004020202020204" pitchFamily="34" charset="0"/>
                          <a:ea typeface="Arial"/>
                          <a:cs typeface="Arial"/>
                          <a:sym typeface="Arial"/>
                        </a:rPr>
                        <a:t>SO2: High-Reliability Systems</a:t>
                      </a:r>
                      <a:endParaRPr sz="2400" b="1" i="0" u="none" strike="noStrike" cap="none" dirty="0">
                        <a:solidFill>
                          <a:srgbClr val="0070C0"/>
                        </a:solidFill>
                        <a:latin typeface="Aptos" panose="020B0004020202020204" pitchFamily="34" charset="0"/>
                        <a:ea typeface="Arial"/>
                        <a:cs typeface="Arial"/>
                        <a:sym typeface="Arial"/>
                      </a:endParaRPr>
                    </a:p>
                  </a:txBody>
                  <a:tcPr marL="4450" marR="4450" marT="4450" marB="0" anchor="b"/>
                </a:tc>
                <a:tc>
                  <a:txBody>
                    <a:bodyPr/>
                    <a:lstStyle/>
                    <a:p>
                      <a:pPr marL="0" marR="0" lvl="0" indent="0" algn="l" rtl="0">
                        <a:spcBef>
                          <a:spcPts val="0"/>
                        </a:spcBef>
                        <a:spcAft>
                          <a:spcPts val="0"/>
                        </a:spcAft>
                        <a:buNone/>
                      </a:pPr>
                      <a:r>
                        <a:rPr lang="en-US" sz="2400" u="none" strike="noStrike" cap="none">
                          <a:latin typeface="Aptos" panose="020B0004020202020204" pitchFamily="34" charset="0"/>
                          <a:ea typeface="Arial"/>
                          <a:cs typeface="Arial"/>
                          <a:sym typeface="Arial"/>
                        </a:rPr>
                        <a:t>Focus on system design, reliability engineering, resilience</a:t>
                      </a:r>
                      <a:endParaRPr sz="2400" b="0" i="0" u="none" strike="noStrike" cap="none">
                        <a:solidFill>
                          <a:srgbClr val="000000"/>
                        </a:solidFill>
                        <a:latin typeface="Aptos" panose="020B0004020202020204" pitchFamily="34" charset="0"/>
                        <a:ea typeface="Arial"/>
                        <a:cs typeface="Arial"/>
                        <a:sym typeface="Arial"/>
                      </a:endParaRPr>
                    </a:p>
                  </a:txBody>
                  <a:tcPr marL="4450" marR="4450" marT="4450" marB="0" anchor="b"/>
                </a:tc>
                <a:tc>
                  <a:txBody>
                    <a:bodyPr/>
                    <a:lstStyle/>
                    <a:p>
                      <a:pPr marL="0" marR="0" lvl="0" indent="0" algn="l" rtl="0">
                        <a:spcBef>
                          <a:spcPts val="0"/>
                        </a:spcBef>
                        <a:spcAft>
                          <a:spcPts val="0"/>
                        </a:spcAft>
                        <a:buNone/>
                      </a:pPr>
                      <a:r>
                        <a:rPr lang="en-US" sz="2400" u="none" strike="noStrike" cap="none" dirty="0">
                          <a:solidFill>
                            <a:srgbClr val="0070C0"/>
                          </a:solidFill>
                          <a:latin typeface="Aptos" panose="020B0004020202020204" pitchFamily="34" charset="0"/>
                          <a:ea typeface="Arial"/>
                          <a:cs typeface="Arial"/>
                          <a:sym typeface="Arial"/>
                        </a:rPr>
                        <a:t>No clear guidance on building high-reliability systems or resilience design</a:t>
                      </a:r>
                      <a:endParaRPr sz="2400" b="0" i="0" u="none" strike="noStrike" cap="none" dirty="0">
                        <a:solidFill>
                          <a:srgbClr val="0070C0"/>
                        </a:solidFill>
                        <a:latin typeface="Aptos" panose="020B0004020202020204" pitchFamily="34" charset="0"/>
                        <a:ea typeface="Arial"/>
                        <a:cs typeface="Arial"/>
                        <a:sym typeface="Arial"/>
                      </a:endParaRPr>
                    </a:p>
                  </a:txBody>
                  <a:tcPr marL="4450" marR="4450" marT="4450" marB="0" anchor="b"/>
                </a:tc>
                <a:extLst>
                  <a:ext uri="{0D108BD9-81ED-4DB2-BD59-A6C34878D82A}">
                    <a16:rowId xmlns:a16="http://schemas.microsoft.com/office/drawing/2014/main" val="10002"/>
                  </a:ext>
                </a:extLst>
              </a:tr>
              <a:tr h="613375">
                <a:tc>
                  <a:txBody>
                    <a:bodyPr/>
                    <a:lstStyle/>
                    <a:p>
                      <a:pPr marL="0" marR="0" lvl="0" indent="0" algn="l" rtl="0">
                        <a:spcBef>
                          <a:spcPts val="0"/>
                        </a:spcBef>
                        <a:spcAft>
                          <a:spcPts val="0"/>
                        </a:spcAft>
                        <a:buNone/>
                      </a:pPr>
                      <a:r>
                        <a:rPr lang="en-US" sz="2400" b="1" u="none" strike="noStrike" cap="none" dirty="0">
                          <a:solidFill>
                            <a:srgbClr val="00B050"/>
                          </a:solidFill>
                          <a:latin typeface="Aptos" panose="020B0004020202020204" pitchFamily="34" charset="0"/>
                          <a:ea typeface="Arial"/>
                          <a:cs typeface="Arial"/>
                          <a:sym typeface="Arial"/>
                        </a:rPr>
                        <a:t>SO3: Safety of Clinical Processes</a:t>
                      </a:r>
                      <a:endParaRPr sz="2400" b="1" i="0" u="none" strike="noStrike" cap="none" dirty="0">
                        <a:solidFill>
                          <a:srgbClr val="00B050"/>
                        </a:solidFill>
                        <a:latin typeface="Aptos" panose="020B0004020202020204" pitchFamily="34" charset="0"/>
                        <a:ea typeface="Arial"/>
                        <a:cs typeface="Arial"/>
                        <a:sym typeface="Arial"/>
                      </a:endParaRPr>
                    </a:p>
                  </a:txBody>
                  <a:tcPr marL="4450" marR="4450" marT="4450" marB="0" anchor="b"/>
                </a:tc>
                <a:tc>
                  <a:txBody>
                    <a:bodyPr/>
                    <a:lstStyle/>
                    <a:p>
                      <a:pPr marL="0" marR="0" lvl="0" indent="0" algn="l" rtl="0">
                        <a:spcBef>
                          <a:spcPts val="0"/>
                        </a:spcBef>
                        <a:spcAft>
                          <a:spcPts val="0"/>
                        </a:spcAft>
                        <a:buNone/>
                      </a:pPr>
                      <a:r>
                        <a:rPr lang="en-US" sz="2400" u="none" strike="noStrike" cap="none" dirty="0">
                          <a:latin typeface="Aptos" panose="020B0004020202020204" pitchFamily="34" charset="0"/>
                          <a:ea typeface="Arial"/>
                          <a:cs typeface="Arial"/>
                          <a:sym typeface="Arial"/>
                        </a:rPr>
                        <a:t>Emphasis on specific clinical risks: meds, surgery, diagnostics</a:t>
                      </a:r>
                      <a:endParaRPr sz="2400" b="0" i="0" u="none" strike="noStrike" cap="none" dirty="0">
                        <a:solidFill>
                          <a:srgbClr val="000000"/>
                        </a:solidFill>
                        <a:latin typeface="Aptos" panose="020B0004020202020204" pitchFamily="34" charset="0"/>
                        <a:ea typeface="Arial"/>
                        <a:cs typeface="Arial"/>
                        <a:sym typeface="Arial"/>
                      </a:endParaRPr>
                    </a:p>
                  </a:txBody>
                  <a:tcPr marL="4450" marR="4450" marT="4450" marB="0" anchor="b"/>
                </a:tc>
                <a:tc>
                  <a:txBody>
                    <a:bodyPr/>
                    <a:lstStyle/>
                    <a:p>
                      <a:pPr marL="0" marR="0" lvl="0" indent="0" algn="l" rtl="0">
                        <a:spcBef>
                          <a:spcPts val="0"/>
                        </a:spcBef>
                        <a:spcAft>
                          <a:spcPts val="0"/>
                        </a:spcAft>
                        <a:buNone/>
                      </a:pPr>
                      <a:r>
                        <a:rPr lang="en-US" sz="2400" u="none" strike="noStrike" cap="none" dirty="0">
                          <a:solidFill>
                            <a:srgbClr val="0070C0"/>
                          </a:solidFill>
                          <a:latin typeface="Aptos" panose="020B0004020202020204" pitchFamily="34" charset="0"/>
                          <a:ea typeface="Arial"/>
                          <a:cs typeface="Arial"/>
                          <a:sym typeface="Arial"/>
                        </a:rPr>
                        <a:t>General mention of safe care without specific strategies for clinical processes</a:t>
                      </a:r>
                      <a:endParaRPr sz="2400" b="0" i="0" u="none" strike="noStrike" cap="none" dirty="0">
                        <a:solidFill>
                          <a:srgbClr val="0070C0"/>
                        </a:solidFill>
                        <a:latin typeface="Aptos" panose="020B0004020202020204" pitchFamily="34" charset="0"/>
                        <a:ea typeface="Arial"/>
                        <a:cs typeface="Arial"/>
                        <a:sym typeface="Arial"/>
                      </a:endParaRPr>
                    </a:p>
                  </a:txBody>
                  <a:tcPr marL="4450" marR="4450" marT="4450" marB="0" anchor="b"/>
                </a:tc>
                <a:extLst>
                  <a:ext uri="{0D108BD9-81ED-4DB2-BD59-A6C34878D82A}">
                    <a16:rowId xmlns:a16="http://schemas.microsoft.com/office/drawing/2014/main"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400"/>
              <a:buFont typeface="Arial"/>
              <a:buNone/>
            </a:pPr>
            <a:r>
              <a:rPr lang="en-US" sz="3200" dirty="0">
                <a:latin typeface="Aptos" panose="020B0004020202020204" pitchFamily="34" charset="0"/>
              </a:rPr>
              <a:t>Comparison..</a:t>
            </a:r>
            <a:endParaRPr sz="3200" dirty="0">
              <a:latin typeface="Aptos" panose="020B0004020202020204" pitchFamily="34" charset="0"/>
            </a:endParaRPr>
          </a:p>
        </p:txBody>
      </p:sp>
      <p:graphicFrame>
        <p:nvGraphicFramePr>
          <p:cNvPr id="269" name="Google Shape;269;p15"/>
          <p:cNvGraphicFramePr/>
          <p:nvPr>
            <p:extLst>
              <p:ext uri="{D42A27DB-BD31-4B8C-83A1-F6EECF244321}">
                <p14:modId xmlns:p14="http://schemas.microsoft.com/office/powerpoint/2010/main" val="2423375591"/>
              </p:ext>
            </p:extLst>
          </p:nvPr>
        </p:nvGraphicFramePr>
        <p:xfrm>
          <a:off x="614723" y="1676400"/>
          <a:ext cx="10967675" cy="3918565"/>
        </p:xfrm>
        <a:graphic>
          <a:graphicData uri="http://schemas.openxmlformats.org/drawingml/2006/table">
            <a:tbl>
              <a:tblPr>
                <a:noFill/>
                <a:tableStyleId>{F634F564-6181-4A22-85C1-00F47541E856}</a:tableStyleId>
              </a:tblPr>
              <a:tblGrid>
                <a:gridCol w="2708450">
                  <a:extLst>
                    <a:ext uri="{9D8B030D-6E8A-4147-A177-3AD203B41FA5}">
                      <a16:colId xmlns:a16="http://schemas.microsoft.com/office/drawing/2014/main" val="20000"/>
                    </a:ext>
                  </a:extLst>
                </a:gridCol>
                <a:gridCol w="3981500">
                  <a:extLst>
                    <a:ext uri="{9D8B030D-6E8A-4147-A177-3AD203B41FA5}">
                      <a16:colId xmlns:a16="http://schemas.microsoft.com/office/drawing/2014/main" val="20001"/>
                    </a:ext>
                  </a:extLst>
                </a:gridCol>
                <a:gridCol w="4277725">
                  <a:extLst>
                    <a:ext uri="{9D8B030D-6E8A-4147-A177-3AD203B41FA5}">
                      <a16:colId xmlns:a16="http://schemas.microsoft.com/office/drawing/2014/main" val="20002"/>
                    </a:ext>
                  </a:extLst>
                </a:gridCol>
              </a:tblGrid>
              <a:tr h="613375">
                <a:tc>
                  <a:txBody>
                    <a:bodyPr/>
                    <a:lstStyle/>
                    <a:p>
                      <a:pPr marL="0" marR="0" lvl="0" indent="0" algn="ctr" rtl="0">
                        <a:spcBef>
                          <a:spcPts val="0"/>
                        </a:spcBef>
                        <a:spcAft>
                          <a:spcPts val="0"/>
                        </a:spcAft>
                        <a:buNone/>
                      </a:pPr>
                      <a:r>
                        <a:rPr lang="en-US" sz="2400" b="1" u="none" strike="noStrike" cap="none" dirty="0">
                          <a:latin typeface="Aptos" panose="020B0004020202020204" pitchFamily="34" charset="0"/>
                          <a:ea typeface="Arial"/>
                          <a:cs typeface="Arial"/>
                          <a:sym typeface="Arial"/>
                        </a:rPr>
                        <a:t>Strategic Objective</a:t>
                      </a:r>
                      <a:endParaRPr sz="2400" b="1" i="0" u="none" strike="noStrike" cap="none" dirty="0">
                        <a:solidFill>
                          <a:srgbClr val="000000"/>
                        </a:solidFill>
                        <a:latin typeface="Aptos" panose="020B0004020202020204" pitchFamily="34" charset="0"/>
                        <a:ea typeface="Arial"/>
                        <a:cs typeface="Arial"/>
                        <a:sym typeface="Arial"/>
                      </a:endParaRPr>
                    </a:p>
                  </a:txBody>
                  <a:tcPr marL="4450" marR="4450" marT="4450" marB="0"/>
                </a:tc>
                <a:tc>
                  <a:txBody>
                    <a:bodyPr/>
                    <a:lstStyle/>
                    <a:p>
                      <a:pPr marL="0" marR="0" lvl="0" indent="0" algn="ctr" rtl="0">
                        <a:spcBef>
                          <a:spcPts val="0"/>
                        </a:spcBef>
                        <a:spcAft>
                          <a:spcPts val="0"/>
                        </a:spcAft>
                        <a:buNone/>
                      </a:pPr>
                      <a:r>
                        <a:rPr lang="en-US" sz="2400" b="1" u="none" strike="noStrike" cap="none">
                          <a:latin typeface="Aptos" panose="020B0004020202020204" pitchFamily="34" charset="0"/>
                          <a:ea typeface="Arial"/>
                          <a:cs typeface="Arial"/>
                          <a:sym typeface="Arial"/>
                        </a:rPr>
                        <a:t>Global Plan (GPSAP)</a:t>
                      </a:r>
                      <a:endParaRPr sz="2400" b="1" i="0" u="none" strike="noStrike" cap="none">
                        <a:solidFill>
                          <a:srgbClr val="000000"/>
                        </a:solidFill>
                        <a:latin typeface="Aptos" panose="020B0004020202020204" pitchFamily="34" charset="0"/>
                        <a:ea typeface="Arial"/>
                        <a:cs typeface="Arial"/>
                        <a:sym typeface="Arial"/>
                      </a:endParaRPr>
                    </a:p>
                  </a:txBody>
                  <a:tcPr marL="4450" marR="4450" marT="4450" marB="0"/>
                </a:tc>
                <a:tc>
                  <a:txBody>
                    <a:bodyPr/>
                    <a:lstStyle/>
                    <a:p>
                      <a:pPr marL="0" marR="0" lvl="0" indent="0" algn="ctr" rtl="0">
                        <a:spcBef>
                          <a:spcPts val="0"/>
                        </a:spcBef>
                        <a:spcAft>
                          <a:spcPts val="0"/>
                        </a:spcAft>
                        <a:buNone/>
                      </a:pPr>
                      <a:r>
                        <a:rPr lang="en-US" sz="2400" b="1" u="none" strike="noStrike" cap="none">
                          <a:latin typeface="Aptos" panose="020B0004020202020204" pitchFamily="34" charset="0"/>
                          <a:ea typeface="Arial"/>
                          <a:cs typeface="Arial"/>
                          <a:sym typeface="Arial"/>
                        </a:rPr>
                        <a:t>Kenya National Plan</a:t>
                      </a:r>
                      <a:endParaRPr sz="2400" b="1" i="0" u="none" strike="noStrike" cap="none">
                        <a:solidFill>
                          <a:srgbClr val="000000"/>
                        </a:solidFill>
                        <a:latin typeface="Aptos" panose="020B0004020202020204" pitchFamily="34" charset="0"/>
                        <a:ea typeface="Arial"/>
                        <a:cs typeface="Arial"/>
                        <a:sym typeface="Arial"/>
                      </a:endParaRPr>
                    </a:p>
                  </a:txBody>
                  <a:tcPr marL="4450" marR="4450" marT="4450" marB="0"/>
                </a:tc>
                <a:extLst>
                  <a:ext uri="{0D108BD9-81ED-4DB2-BD59-A6C34878D82A}">
                    <a16:rowId xmlns:a16="http://schemas.microsoft.com/office/drawing/2014/main" val="10000"/>
                  </a:ext>
                </a:extLst>
              </a:tr>
              <a:tr h="613375">
                <a:tc>
                  <a:txBody>
                    <a:bodyPr/>
                    <a:lstStyle/>
                    <a:p>
                      <a:pPr marL="0" marR="0" lvl="0" indent="0" algn="l" rtl="0">
                        <a:spcBef>
                          <a:spcPts val="0"/>
                        </a:spcBef>
                        <a:spcAft>
                          <a:spcPts val="0"/>
                        </a:spcAft>
                        <a:buNone/>
                      </a:pPr>
                      <a:r>
                        <a:rPr lang="en-US" sz="2400" b="1" u="none" strike="noStrike" cap="none" dirty="0">
                          <a:solidFill>
                            <a:srgbClr val="7030A0"/>
                          </a:solidFill>
                          <a:latin typeface="Aptos" panose="020B0004020202020204" pitchFamily="34" charset="0"/>
                          <a:ea typeface="Arial"/>
                          <a:cs typeface="Arial"/>
                          <a:sym typeface="Arial"/>
                        </a:rPr>
                        <a:t>SO5: Health Worker Safety and Education</a:t>
                      </a:r>
                      <a:endParaRPr sz="2400" b="1" i="0" u="none" strike="noStrike" cap="none" dirty="0">
                        <a:solidFill>
                          <a:srgbClr val="7030A0"/>
                        </a:solidFill>
                        <a:latin typeface="Aptos" panose="020B0004020202020204" pitchFamily="34" charset="0"/>
                        <a:ea typeface="Arial"/>
                        <a:cs typeface="Arial"/>
                        <a:sym typeface="Arial"/>
                      </a:endParaRPr>
                    </a:p>
                  </a:txBody>
                  <a:tcPr marL="4450" marR="4450" marT="4450" marB="0" anchor="b"/>
                </a:tc>
                <a:tc>
                  <a:txBody>
                    <a:bodyPr/>
                    <a:lstStyle/>
                    <a:p>
                      <a:pPr marL="0" marR="0" lvl="0" indent="0" algn="l" rtl="0">
                        <a:spcBef>
                          <a:spcPts val="0"/>
                        </a:spcBef>
                        <a:spcAft>
                          <a:spcPts val="0"/>
                        </a:spcAft>
                        <a:buNone/>
                      </a:pPr>
                      <a:r>
                        <a:rPr lang="en-US" sz="2400" u="none" strike="noStrike" cap="none">
                          <a:latin typeface="Aptos" panose="020B0004020202020204" pitchFamily="34" charset="0"/>
                          <a:ea typeface="Arial"/>
                          <a:cs typeface="Arial"/>
                          <a:sym typeface="Arial"/>
                        </a:rPr>
                        <a:t>Education in safety science, systems thinking, psychological safety</a:t>
                      </a:r>
                      <a:endParaRPr sz="2400" b="0" i="0" u="none" strike="noStrike" cap="none">
                        <a:solidFill>
                          <a:srgbClr val="000000"/>
                        </a:solidFill>
                        <a:latin typeface="Aptos" panose="020B0004020202020204" pitchFamily="34" charset="0"/>
                        <a:ea typeface="Arial"/>
                        <a:cs typeface="Arial"/>
                        <a:sym typeface="Arial"/>
                      </a:endParaRPr>
                    </a:p>
                  </a:txBody>
                  <a:tcPr marL="4450" marR="4450" marT="4450" marB="0" anchor="b"/>
                </a:tc>
                <a:tc>
                  <a:txBody>
                    <a:bodyPr/>
                    <a:lstStyle/>
                    <a:p>
                      <a:pPr marL="0" marR="0" lvl="0" indent="0" algn="l" rtl="0">
                        <a:spcBef>
                          <a:spcPts val="0"/>
                        </a:spcBef>
                        <a:spcAft>
                          <a:spcPts val="0"/>
                        </a:spcAft>
                        <a:buNone/>
                      </a:pPr>
                      <a:r>
                        <a:rPr lang="en-US" sz="2400" u="none" strike="noStrike" cap="none" dirty="0">
                          <a:solidFill>
                            <a:srgbClr val="0070C0"/>
                          </a:solidFill>
                          <a:latin typeface="Aptos" panose="020B0004020202020204" pitchFamily="34" charset="0"/>
                          <a:ea typeface="Arial"/>
                          <a:cs typeface="Arial"/>
                          <a:sym typeface="Arial"/>
                        </a:rPr>
                        <a:t>Focuses mainly on OSH; lacks systems-based safety education</a:t>
                      </a:r>
                      <a:endParaRPr sz="2400" b="0" i="0" u="none" strike="noStrike" cap="none" dirty="0">
                        <a:solidFill>
                          <a:srgbClr val="0070C0"/>
                        </a:solidFill>
                        <a:latin typeface="Aptos" panose="020B0004020202020204" pitchFamily="34" charset="0"/>
                        <a:ea typeface="Arial"/>
                        <a:cs typeface="Arial"/>
                        <a:sym typeface="Arial"/>
                      </a:endParaRPr>
                    </a:p>
                  </a:txBody>
                  <a:tcPr marL="4450" marR="4450" marT="4450" marB="0" anchor="b"/>
                </a:tc>
                <a:extLst>
                  <a:ext uri="{0D108BD9-81ED-4DB2-BD59-A6C34878D82A}">
                    <a16:rowId xmlns:a16="http://schemas.microsoft.com/office/drawing/2014/main" val="10001"/>
                  </a:ext>
                </a:extLst>
              </a:tr>
              <a:tr h="613375">
                <a:tc>
                  <a:txBody>
                    <a:bodyPr/>
                    <a:lstStyle/>
                    <a:p>
                      <a:pPr marL="0" marR="0" lvl="0" indent="0" algn="l" rtl="0">
                        <a:spcBef>
                          <a:spcPts val="0"/>
                        </a:spcBef>
                        <a:spcAft>
                          <a:spcPts val="0"/>
                        </a:spcAft>
                        <a:buNone/>
                      </a:pPr>
                      <a:r>
                        <a:rPr lang="en-US" sz="2400" b="1" u="none" strike="noStrike" cap="none" dirty="0">
                          <a:solidFill>
                            <a:srgbClr val="974806"/>
                          </a:solidFill>
                          <a:latin typeface="Aptos" panose="020B0004020202020204" pitchFamily="34" charset="0"/>
                          <a:ea typeface="Arial"/>
                          <a:cs typeface="Arial"/>
                          <a:sym typeface="Arial"/>
                        </a:rPr>
                        <a:t>SO6: Information, Research and Risk Management</a:t>
                      </a:r>
                      <a:endParaRPr sz="2400" b="1" i="0" u="none" strike="noStrike" cap="none" dirty="0">
                        <a:solidFill>
                          <a:srgbClr val="974806"/>
                        </a:solidFill>
                        <a:latin typeface="Aptos" panose="020B0004020202020204" pitchFamily="34" charset="0"/>
                        <a:ea typeface="Arial"/>
                        <a:cs typeface="Arial"/>
                        <a:sym typeface="Arial"/>
                      </a:endParaRPr>
                    </a:p>
                  </a:txBody>
                  <a:tcPr marL="4450" marR="4450" marT="4450" marB="0" anchor="b"/>
                </a:tc>
                <a:tc>
                  <a:txBody>
                    <a:bodyPr/>
                    <a:lstStyle/>
                    <a:p>
                      <a:pPr marL="0" marR="0" lvl="0" indent="0" algn="l" rtl="0">
                        <a:spcBef>
                          <a:spcPts val="0"/>
                        </a:spcBef>
                        <a:spcAft>
                          <a:spcPts val="0"/>
                        </a:spcAft>
                        <a:buNone/>
                      </a:pPr>
                      <a:r>
                        <a:rPr lang="en-US" sz="2400" u="none" strike="noStrike" cap="none">
                          <a:latin typeface="Aptos" panose="020B0004020202020204" pitchFamily="34" charset="0"/>
                          <a:ea typeface="Arial"/>
                          <a:cs typeface="Arial"/>
                          <a:sym typeface="Arial"/>
                        </a:rPr>
                        <a:t>Use of data systems, research agendas, and learning from incidents</a:t>
                      </a:r>
                      <a:endParaRPr sz="2400" b="0" i="0" u="none" strike="noStrike" cap="none">
                        <a:solidFill>
                          <a:srgbClr val="000000"/>
                        </a:solidFill>
                        <a:latin typeface="Aptos" panose="020B0004020202020204" pitchFamily="34" charset="0"/>
                        <a:ea typeface="Arial"/>
                        <a:cs typeface="Arial"/>
                        <a:sym typeface="Arial"/>
                      </a:endParaRPr>
                    </a:p>
                  </a:txBody>
                  <a:tcPr marL="4450" marR="4450" marT="4450" marB="0" anchor="b"/>
                </a:tc>
                <a:tc>
                  <a:txBody>
                    <a:bodyPr/>
                    <a:lstStyle/>
                    <a:p>
                      <a:pPr marL="0" marR="0" lvl="0" indent="0" algn="l" rtl="0">
                        <a:spcBef>
                          <a:spcPts val="0"/>
                        </a:spcBef>
                        <a:spcAft>
                          <a:spcPts val="0"/>
                        </a:spcAft>
                        <a:buNone/>
                      </a:pPr>
                      <a:r>
                        <a:rPr lang="en-US" sz="2400" u="none" strike="noStrike" cap="none" dirty="0">
                          <a:solidFill>
                            <a:srgbClr val="0070C0"/>
                          </a:solidFill>
                          <a:latin typeface="Aptos" panose="020B0004020202020204" pitchFamily="34" charset="0"/>
                          <a:ea typeface="Arial"/>
                          <a:cs typeface="Arial"/>
                          <a:sym typeface="Arial"/>
                        </a:rPr>
                        <a:t>Weak surveillance and reporting systems; no mention of safety research</a:t>
                      </a:r>
                      <a:endParaRPr sz="2400" b="0" i="0" u="none" strike="noStrike" cap="none" dirty="0">
                        <a:solidFill>
                          <a:srgbClr val="0070C0"/>
                        </a:solidFill>
                        <a:latin typeface="Aptos" panose="020B0004020202020204" pitchFamily="34" charset="0"/>
                        <a:ea typeface="Arial"/>
                        <a:cs typeface="Arial"/>
                        <a:sym typeface="Arial"/>
                      </a:endParaRPr>
                    </a:p>
                  </a:txBody>
                  <a:tcPr marL="4450" marR="4450" marT="4450" marB="0" anchor="b"/>
                </a:tc>
                <a:extLst>
                  <a:ext uri="{0D108BD9-81ED-4DB2-BD59-A6C34878D82A}">
                    <a16:rowId xmlns:a16="http://schemas.microsoft.com/office/drawing/2014/main" val="10002"/>
                  </a:ext>
                </a:extLst>
              </a:tr>
              <a:tr h="613375">
                <a:tc>
                  <a:txBody>
                    <a:bodyPr/>
                    <a:lstStyle/>
                    <a:p>
                      <a:pPr marL="0" marR="0" lvl="0" indent="0" algn="l" rtl="0">
                        <a:spcBef>
                          <a:spcPts val="0"/>
                        </a:spcBef>
                        <a:spcAft>
                          <a:spcPts val="0"/>
                        </a:spcAft>
                        <a:buClr>
                          <a:srgbClr val="205867"/>
                        </a:buClr>
                        <a:buSzPts val="2400"/>
                        <a:buFont typeface="Arial"/>
                        <a:buNone/>
                      </a:pPr>
                      <a:r>
                        <a:rPr lang="en-US" sz="2400" b="1" u="none" strike="noStrike" cap="none" dirty="0">
                          <a:solidFill>
                            <a:srgbClr val="205867"/>
                          </a:solidFill>
                          <a:latin typeface="Aptos" panose="020B0004020202020204" pitchFamily="34" charset="0"/>
                          <a:ea typeface="Arial"/>
                          <a:cs typeface="Arial"/>
                          <a:sym typeface="Arial"/>
                        </a:rPr>
                        <a:t>SO7: Synergy and Partnerships</a:t>
                      </a:r>
                      <a:endParaRPr sz="2400" dirty="0">
                        <a:latin typeface="Aptos" panose="020B0004020202020204" pitchFamily="34" charset="0"/>
                      </a:endParaRPr>
                    </a:p>
                  </a:txBody>
                  <a:tcPr marL="4450" marR="4450" marT="4450" marB="0" anchor="b"/>
                </a:tc>
                <a:tc>
                  <a:txBody>
                    <a:bodyPr/>
                    <a:lstStyle/>
                    <a:p>
                      <a:pPr marL="0" marR="0" lvl="0" indent="0" algn="l" rtl="0">
                        <a:spcBef>
                          <a:spcPts val="0"/>
                        </a:spcBef>
                        <a:spcAft>
                          <a:spcPts val="0"/>
                        </a:spcAft>
                        <a:buNone/>
                      </a:pPr>
                      <a:r>
                        <a:rPr lang="en-US" sz="2400" u="none" strike="noStrike" cap="none" dirty="0">
                          <a:latin typeface="Aptos" panose="020B0004020202020204" pitchFamily="34" charset="0"/>
                          <a:ea typeface="Arial"/>
                          <a:cs typeface="Arial"/>
                          <a:sym typeface="Arial"/>
                        </a:rPr>
                        <a:t>Multisectoral collaboration and global solidarity mechanisms</a:t>
                      </a:r>
                      <a:endParaRPr sz="2400" b="0" i="0" u="none" strike="noStrike" cap="none" dirty="0">
                        <a:solidFill>
                          <a:srgbClr val="000000"/>
                        </a:solidFill>
                        <a:latin typeface="Aptos" panose="020B0004020202020204" pitchFamily="34" charset="0"/>
                        <a:ea typeface="Arial"/>
                        <a:cs typeface="Arial"/>
                        <a:sym typeface="Arial"/>
                      </a:endParaRPr>
                    </a:p>
                  </a:txBody>
                  <a:tcPr marL="4450" marR="4450" marT="4450" marB="0" anchor="b"/>
                </a:tc>
                <a:tc>
                  <a:txBody>
                    <a:bodyPr/>
                    <a:lstStyle/>
                    <a:p>
                      <a:pPr marL="0" marR="0" lvl="0" indent="0" algn="l" rtl="0">
                        <a:spcBef>
                          <a:spcPts val="0"/>
                        </a:spcBef>
                        <a:spcAft>
                          <a:spcPts val="0"/>
                        </a:spcAft>
                        <a:buNone/>
                      </a:pPr>
                      <a:r>
                        <a:rPr lang="en-US" sz="2400" u="none" strike="noStrike" cap="none" dirty="0">
                          <a:solidFill>
                            <a:srgbClr val="0070C0"/>
                          </a:solidFill>
                          <a:latin typeface="Aptos" panose="020B0004020202020204" pitchFamily="34" charset="0"/>
                          <a:ea typeface="Arial"/>
                          <a:cs typeface="Arial"/>
                          <a:sym typeface="Arial"/>
                        </a:rPr>
                        <a:t>Limited reference to external partnerships or global engagement tools</a:t>
                      </a:r>
                      <a:endParaRPr sz="2400" b="0" i="0" u="none" strike="noStrike" cap="none" dirty="0">
                        <a:solidFill>
                          <a:srgbClr val="0070C0"/>
                        </a:solidFill>
                        <a:latin typeface="Aptos" panose="020B0004020202020204" pitchFamily="34" charset="0"/>
                        <a:ea typeface="Arial"/>
                        <a:cs typeface="Arial"/>
                        <a:sym typeface="Arial"/>
                      </a:endParaRPr>
                    </a:p>
                  </a:txBody>
                  <a:tcPr marL="4450" marR="4450" marT="4450" marB="0" anchor="b"/>
                </a:tc>
                <a:extLst>
                  <a:ext uri="{0D108BD9-81ED-4DB2-BD59-A6C34878D82A}">
                    <a16:rowId xmlns:a16="http://schemas.microsoft.com/office/drawing/2014/main" val="10003"/>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400"/>
              <a:buFont typeface="Arial"/>
              <a:buNone/>
            </a:pPr>
            <a:r>
              <a:rPr lang="en-US"/>
              <a:t>Summary of Gaps in Kenya’s Plan</a:t>
            </a:r>
            <a:endParaRPr/>
          </a:p>
        </p:txBody>
      </p:sp>
      <p:grpSp>
        <p:nvGrpSpPr>
          <p:cNvPr id="275" name="Google Shape;275;p16"/>
          <p:cNvGrpSpPr/>
          <p:nvPr/>
        </p:nvGrpSpPr>
        <p:grpSpPr>
          <a:xfrm>
            <a:off x="609600" y="1634332"/>
            <a:ext cx="10972799" cy="4457700"/>
            <a:chOff x="0" y="34131"/>
            <a:chExt cx="10972799" cy="4457700"/>
          </a:xfrm>
        </p:grpSpPr>
        <p:sp>
          <p:nvSpPr>
            <p:cNvPr id="276" name="Google Shape;276;p16"/>
            <p:cNvSpPr/>
            <p:nvPr/>
          </p:nvSpPr>
          <p:spPr>
            <a:xfrm>
              <a:off x="0" y="34131"/>
              <a:ext cx="3428999" cy="2057400"/>
            </a:xfrm>
            <a:prstGeom prst="rect">
              <a:avLst/>
            </a:prstGeom>
            <a:gradFill>
              <a:gsLst>
                <a:gs pos="0">
                  <a:srgbClr val="D03F3B"/>
                </a:gs>
                <a:gs pos="100000">
                  <a:srgbClr val="FF9995"/>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rtl="0">
                <a:spcBef>
                  <a:spcPts val="0"/>
                </a:spcBef>
                <a:spcAft>
                  <a:spcPts val="0"/>
                </a:spcAft>
                <a:buNone/>
              </a:pPr>
              <a:endParaRPr>
                <a:latin typeface="Aptos" panose="020B0004020202020204" pitchFamily="34" charset="0"/>
              </a:endParaRPr>
            </a:p>
          </p:txBody>
        </p:sp>
        <p:sp>
          <p:nvSpPr>
            <p:cNvPr id="277" name="Google Shape;277;p16"/>
            <p:cNvSpPr txBox="1"/>
            <p:nvPr/>
          </p:nvSpPr>
          <p:spPr>
            <a:xfrm>
              <a:off x="0" y="34131"/>
              <a:ext cx="3428999" cy="2057400"/>
            </a:xfrm>
            <a:prstGeom prst="rect">
              <a:avLst/>
            </a:prstGeom>
            <a:noFill/>
            <a:ln>
              <a:noFill/>
            </a:ln>
          </p:spPr>
          <p:txBody>
            <a:bodyPr spcFirstLastPara="1" wrap="square" lIns="125725" tIns="125725" rIns="125725" bIns="125725" anchor="ctr" anchorCtr="0">
              <a:noAutofit/>
            </a:bodyPr>
            <a:lstStyle/>
            <a:p>
              <a:pPr marL="0" marR="0" lvl="0" indent="0" rtl="0">
                <a:lnSpc>
                  <a:spcPct val="90000"/>
                </a:lnSpc>
                <a:spcBef>
                  <a:spcPts val="0"/>
                </a:spcBef>
                <a:spcAft>
                  <a:spcPts val="0"/>
                </a:spcAft>
                <a:buClr>
                  <a:schemeClr val="dk1"/>
                </a:buClr>
                <a:buSzPts val="3300"/>
                <a:buFont typeface="Calibri"/>
                <a:buNone/>
              </a:pPr>
              <a:r>
                <a:rPr lang="en-US" sz="3300" dirty="0">
                  <a:solidFill>
                    <a:schemeClr val="dk1"/>
                  </a:solidFill>
                  <a:latin typeface="Aptos" panose="020B0004020202020204" pitchFamily="34" charset="0"/>
                  <a:ea typeface="Calibri"/>
                  <a:cs typeface="Calibri"/>
                  <a:sym typeface="Calibri"/>
                </a:rPr>
                <a:t>No clear 'zero harm' vision or mindset</a:t>
              </a:r>
              <a:endParaRPr dirty="0">
                <a:latin typeface="Aptos" panose="020B0004020202020204" pitchFamily="34" charset="0"/>
              </a:endParaRPr>
            </a:p>
          </p:txBody>
        </p:sp>
        <p:sp>
          <p:nvSpPr>
            <p:cNvPr id="278" name="Google Shape;278;p16"/>
            <p:cNvSpPr/>
            <p:nvPr/>
          </p:nvSpPr>
          <p:spPr>
            <a:xfrm>
              <a:off x="3771900" y="34131"/>
              <a:ext cx="3428999" cy="2057400"/>
            </a:xfrm>
            <a:prstGeom prst="rect">
              <a:avLst/>
            </a:prstGeom>
            <a:gradFill>
              <a:gsLst>
                <a:gs pos="0">
                  <a:srgbClr val="A0C94A"/>
                </a:gs>
                <a:gs pos="100000">
                  <a:srgbClr val="DBFF9C"/>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rtl="0">
                <a:spcBef>
                  <a:spcPts val="0"/>
                </a:spcBef>
                <a:spcAft>
                  <a:spcPts val="0"/>
                </a:spcAft>
                <a:buNone/>
              </a:pPr>
              <a:endParaRPr>
                <a:latin typeface="Aptos" panose="020B0004020202020204" pitchFamily="34" charset="0"/>
              </a:endParaRPr>
            </a:p>
          </p:txBody>
        </p:sp>
        <p:sp>
          <p:nvSpPr>
            <p:cNvPr id="279" name="Google Shape;279;p16"/>
            <p:cNvSpPr txBox="1"/>
            <p:nvPr/>
          </p:nvSpPr>
          <p:spPr>
            <a:xfrm>
              <a:off x="3771900" y="34131"/>
              <a:ext cx="3428999" cy="2057400"/>
            </a:xfrm>
            <a:prstGeom prst="rect">
              <a:avLst/>
            </a:prstGeom>
            <a:noFill/>
            <a:ln>
              <a:noFill/>
            </a:ln>
          </p:spPr>
          <p:txBody>
            <a:bodyPr spcFirstLastPara="1" wrap="square" lIns="125725" tIns="125725" rIns="125725" bIns="125725" anchor="ctr" anchorCtr="0">
              <a:noAutofit/>
            </a:bodyPr>
            <a:lstStyle/>
            <a:p>
              <a:pPr marL="0" marR="0" lvl="0" indent="0" rtl="0">
                <a:lnSpc>
                  <a:spcPct val="90000"/>
                </a:lnSpc>
                <a:spcBef>
                  <a:spcPts val="0"/>
                </a:spcBef>
                <a:spcAft>
                  <a:spcPts val="0"/>
                </a:spcAft>
                <a:buClr>
                  <a:schemeClr val="dk1"/>
                </a:buClr>
                <a:buSzPts val="3300"/>
                <a:buFont typeface="Calibri"/>
                <a:buNone/>
              </a:pPr>
              <a:r>
                <a:rPr lang="en-US" sz="3300">
                  <a:solidFill>
                    <a:schemeClr val="dk1"/>
                  </a:solidFill>
                  <a:latin typeface="Aptos" panose="020B0004020202020204" pitchFamily="34" charset="0"/>
                  <a:ea typeface="Calibri"/>
                  <a:cs typeface="Calibri"/>
                  <a:sym typeface="Calibri"/>
                </a:rPr>
                <a:t>Weak engagement of patients and families</a:t>
              </a:r>
              <a:endParaRPr>
                <a:latin typeface="Aptos" panose="020B0004020202020204" pitchFamily="34" charset="0"/>
              </a:endParaRPr>
            </a:p>
          </p:txBody>
        </p:sp>
        <p:sp>
          <p:nvSpPr>
            <p:cNvPr id="280" name="Google Shape;280;p16"/>
            <p:cNvSpPr/>
            <p:nvPr/>
          </p:nvSpPr>
          <p:spPr>
            <a:xfrm>
              <a:off x="7543800" y="34131"/>
              <a:ext cx="3428999" cy="2057400"/>
            </a:xfrm>
            <a:prstGeom prst="rect">
              <a:avLst/>
            </a:prstGeom>
            <a:gradFill>
              <a:gsLst>
                <a:gs pos="0">
                  <a:srgbClr val="7F5AAB"/>
                </a:gs>
                <a:gs pos="100000">
                  <a:srgbClr val="C7AEED"/>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rtl="0">
                <a:spcBef>
                  <a:spcPts val="0"/>
                </a:spcBef>
                <a:spcAft>
                  <a:spcPts val="0"/>
                </a:spcAft>
                <a:buNone/>
              </a:pPr>
              <a:endParaRPr>
                <a:latin typeface="Aptos" panose="020B0004020202020204" pitchFamily="34" charset="0"/>
              </a:endParaRPr>
            </a:p>
          </p:txBody>
        </p:sp>
        <p:sp>
          <p:nvSpPr>
            <p:cNvPr id="281" name="Google Shape;281;p16"/>
            <p:cNvSpPr txBox="1"/>
            <p:nvPr/>
          </p:nvSpPr>
          <p:spPr>
            <a:xfrm>
              <a:off x="7543800" y="34131"/>
              <a:ext cx="3428999" cy="2057400"/>
            </a:xfrm>
            <a:prstGeom prst="rect">
              <a:avLst/>
            </a:prstGeom>
            <a:noFill/>
            <a:ln>
              <a:noFill/>
            </a:ln>
          </p:spPr>
          <p:txBody>
            <a:bodyPr spcFirstLastPara="1" wrap="square" lIns="125725" tIns="125725" rIns="125725" bIns="125725" anchor="ctr" anchorCtr="0">
              <a:noAutofit/>
            </a:bodyPr>
            <a:lstStyle/>
            <a:p>
              <a:pPr marL="0" marR="0" lvl="0" indent="0" rtl="0">
                <a:lnSpc>
                  <a:spcPct val="90000"/>
                </a:lnSpc>
                <a:spcBef>
                  <a:spcPts val="0"/>
                </a:spcBef>
                <a:spcAft>
                  <a:spcPts val="0"/>
                </a:spcAft>
                <a:buClr>
                  <a:schemeClr val="dk1"/>
                </a:buClr>
                <a:buSzPts val="3300"/>
                <a:buFont typeface="Calibri"/>
                <a:buNone/>
              </a:pPr>
              <a:r>
                <a:rPr lang="en-US" sz="3300">
                  <a:solidFill>
                    <a:schemeClr val="dk1"/>
                  </a:solidFill>
                  <a:latin typeface="Aptos" panose="020B0004020202020204" pitchFamily="34" charset="0"/>
                  <a:ea typeface="Calibri"/>
                  <a:cs typeface="Calibri"/>
                  <a:sym typeface="Calibri"/>
                </a:rPr>
                <a:t>Lacking strategies for high-reliability systems</a:t>
              </a:r>
              <a:endParaRPr>
                <a:latin typeface="Aptos" panose="020B0004020202020204" pitchFamily="34" charset="0"/>
              </a:endParaRPr>
            </a:p>
          </p:txBody>
        </p:sp>
        <p:sp>
          <p:nvSpPr>
            <p:cNvPr id="282" name="Google Shape;282;p16"/>
            <p:cNvSpPr/>
            <p:nvPr/>
          </p:nvSpPr>
          <p:spPr>
            <a:xfrm>
              <a:off x="0" y="2434431"/>
              <a:ext cx="3428999" cy="2057400"/>
            </a:xfrm>
            <a:prstGeom prst="rect">
              <a:avLst/>
            </a:prstGeom>
            <a:gradFill>
              <a:gsLst>
                <a:gs pos="0">
                  <a:srgbClr val="36B7D7"/>
                </a:gs>
                <a:gs pos="100000">
                  <a:srgbClr val="90EF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rtl="0">
                <a:spcBef>
                  <a:spcPts val="0"/>
                </a:spcBef>
                <a:spcAft>
                  <a:spcPts val="0"/>
                </a:spcAft>
                <a:buNone/>
              </a:pPr>
              <a:endParaRPr>
                <a:latin typeface="Aptos" panose="020B0004020202020204" pitchFamily="34" charset="0"/>
              </a:endParaRPr>
            </a:p>
          </p:txBody>
        </p:sp>
        <p:sp>
          <p:nvSpPr>
            <p:cNvPr id="283" name="Google Shape;283;p16"/>
            <p:cNvSpPr txBox="1"/>
            <p:nvPr/>
          </p:nvSpPr>
          <p:spPr>
            <a:xfrm>
              <a:off x="0" y="2434431"/>
              <a:ext cx="3428999" cy="2057400"/>
            </a:xfrm>
            <a:prstGeom prst="rect">
              <a:avLst/>
            </a:prstGeom>
            <a:noFill/>
            <a:ln>
              <a:noFill/>
            </a:ln>
          </p:spPr>
          <p:txBody>
            <a:bodyPr spcFirstLastPara="1" wrap="square" lIns="125725" tIns="125725" rIns="125725" bIns="125725" anchor="ctr" anchorCtr="0">
              <a:noAutofit/>
            </a:bodyPr>
            <a:lstStyle/>
            <a:p>
              <a:pPr marL="0" marR="0" lvl="0" indent="0" rtl="0">
                <a:lnSpc>
                  <a:spcPct val="90000"/>
                </a:lnSpc>
                <a:spcBef>
                  <a:spcPts val="0"/>
                </a:spcBef>
                <a:spcAft>
                  <a:spcPts val="0"/>
                </a:spcAft>
                <a:buClr>
                  <a:schemeClr val="dk1"/>
                </a:buClr>
                <a:buSzPts val="3300"/>
                <a:buFont typeface="Calibri"/>
                <a:buNone/>
              </a:pPr>
              <a:r>
                <a:rPr lang="en-US" sz="3300">
                  <a:solidFill>
                    <a:schemeClr val="dk1"/>
                  </a:solidFill>
                  <a:latin typeface="Aptos" panose="020B0004020202020204" pitchFamily="34" charset="0"/>
                  <a:ea typeface="Calibri"/>
                  <a:cs typeface="Calibri"/>
                  <a:sym typeface="Calibri"/>
                </a:rPr>
                <a:t>Limited coverage of medication and surgical safety</a:t>
              </a:r>
              <a:endParaRPr>
                <a:latin typeface="Aptos" panose="020B0004020202020204" pitchFamily="34" charset="0"/>
              </a:endParaRPr>
            </a:p>
          </p:txBody>
        </p:sp>
        <p:sp>
          <p:nvSpPr>
            <p:cNvPr id="284" name="Google Shape;284;p16"/>
            <p:cNvSpPr/>
            <p:nvPr/>
          </p:nvSpPr>
          <p:spPr>
            <a:xfrm>
              <a:off x="3771900" y="2434431"/>
              <a:ext cx="3428999" cy="2057400"/>
            </a:xfrm>
            <a:prstGeom prst="rect">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rtl="0">
                <a:spcBef>
                  <a:spcPts val="0"/>
                </a:spcBef>
                <a:spcAft>
                  <a:spcPts val="0"/>
                </a:spcAft>
                <a:buNone/>
              </a:pPr>
              <a:endParaRPr>
                <a:latin typeface="Aptos" panose="020B0004020202020204" pitchFamily="34" charset="0"/>
              </a:endParaRPr>
            </a:p>
          </p:txBody>
        </p:sp>
        <p:sp>
          <p:nvSpPr>
            <p:cNvPr id="285" name="Google Shape;285;p16"/>
            <p:cNvSpPr txBox="1"/>
            <p:nvPr/>
          </p:nvSpPr>
          <p:spPr>
            <a:xfrm>
              <a:off x="3771900" y="2434431"/>
              <a:ext cx="3428999" cy="2057400"/>
            </a:xfrm>
            <a:prstGeom prst="rect">
              <a:avLst/>
            </a:prstGeom>
            <a:noFill/>
            <a:ln>
              <a:noFill/>
            </a:ln>
          </p:spPr>
          <p:txBody>
            <a:bodyPr spcFirstLastPara="1" wrap="square" lIns="125725" tIns="125725" rIns="125725" bIns="125725" anchor="ctr" anchorCtr="0">
              <a:noAutofit/>
            </a:bodyPr>
            <a:lstStyle/>
            <a:p>
              <a:pPr marL="0" marR="0" lvl="0" indent="0" rtl="0">
                <a:lnSpc>
                  <a:spcPct val="90000"/>
                </a:lnSpc>
                <a:spcBef>
                  <a:spcPts val="0"/>
                </a:spcBef>
                <a:spcAft>
                  <a:spcPts val="0"/>
                </a:spcAft>
                <a:buClr>
                  <a:schemeClr val="dk1"/>
                </a:buClr>
                <a:buSzPts val="3300"/>
                <a:buFont typeface="Calibri"/>
                <a:buNone/>
              </a:pPr>
              <a:r>
                <a:rPr lang="en-US" sz="3300">
                  <a:solidFill>
                    <a:schemeClr val="dk1"/>
                  </a:solidFill>
                  <a:latin typeface="Aptos" panose="020B0004020202020204" pitchFamily="34" charset="0"/>
                  <a:ea typeface="Calibri"/>
                  <a:cs typeface="Calibri"/>
                  <a:sym typeface="Calibri"/>
                </a:rPr>
                <a:t>Minimal use of safety data and learning systems</a:t>
              </a:r>
              <a:endParaRPr>
                <a:latin typeface="Aptos" panose="020B0004020202020204" pitchFamily="34" charset="0"/>
              </a:endParaRPr>
            </a:p>
          </p:txBody>
        </p:sp>
        <p:sp>
          <p:nvSpPr>
            <p:cNvPr id="286" name="Google Shape;286;p16"/>
            <p:cNvSpPr/>
            <p:nvPr/>
          </p:nvSpPr>
          <p:spPr>
            <a:xfrm>
              <a:off x="7543800" y="2434431"/>
              <a:ext cx="3428999" cy="2057400"/>
            </a:xfrm>
            <a:prstGeom prst="rect">
              <a:avLst/>
            </a:prstGeom>
            <a:gradFill>
              <a:gsLst>
                <a:gs pos="0">
                  <a:srgbClr val="D03F3B"/>
                </a:gs>
                <a:gs pos="100000">
                  <a:srgbClr val="FF9995"/>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rtl="0">
                <a:spcBef>
                  <a:spcPts val="0"/>
                </a:spcBef>
                <a:spcAft>
                  <a:spcPts val="0"/>
                </a:spcAft>
                <a:buNone/>
              </a:pPr>
              <a:endParaRPr>
                <a:latin typeface="Aptos" panose="020B0004020202020204" pitchFamily="34" charset="0"/>
              </a:endParaRPr>
            </a:p>
          </p:txBody>
        </p:sp>
        <p:sp>
          <p:nvSpPr>
            <p:cNvPr id="287" name="Google Shape;287;p16"/>
            <p:cNvSpPr txBox="1"/>
            <p:nvPr/>
          </p:nvSpPr>
          <p:spPr>
            <a:xfrm>
              <a:off x="7543800" y="2434431"/>
              <a:ext cx="3428999" cy="2057400"/>
            </a:xfrm>
            <a:prstGeom prst="rect">
              <a:avLst/>
            </a:prstGeom>
            <a:noFill/>
            <a:ln>
              <a:noFill/>
            </a:ln>
          </p:spPr>
          <p:txBody>
            <a:bodyPr spcFirstLastPara="1" wrap="square" lIns="125725" tIns="125725" rIns="125725" bIns="125725" anchor="ctr" anchorCtr="0">
              <a:noAutofit/>
            </a:bodyPr>
            <a:lstStyle/>
            <a:p>
              <a:pPr marL="0" marR="0" lvl="0" indent="0" rtl="0">
                <a:lnSpc>
                  <a:spcPct val="90000"/>
                </a:lnSpc>
                <a:spcBef>
                  <a:spcPts val="0"/>
                </a:spcBef>
                <a:spcAft>
                  <a:spcPts val="0"/>
                </a:spcAft>
                <a:buClr>
                  <a:schemeClr val="dk1"/>
                </a:buClr>
                <a:buSzPts val="3300"/>
                <a:buFont typeface="Calibri"/>
                <a:buNone/>
              </a:pPr>
              <a:r>
                <a:rPr lang="en-US" sz="3300">
                  <a:solidFill>
                    <a:schemeClr val="dk1"/>
                  </a:solidFill>
                  <a:latin typeface="Aptos" panose="020B0004020202020204" pitchFamily="34" charset="0"/>
                  <a:ea typeface="Calibri"/>
                  <a:cs typeface="Calibri"/>
                  <a:sym typeface="Calibri"/>
                </a:rPr>
                <a:t>Few mechanisms for international collaboration</a:t>
              </a:r>
              <a:endParaRPr>
                <a:latin typeface="Aptos" panose="020B00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400"/>
              <a:buFont typeface="Arial"/>
              <a:buNone/>
            </a:pPr>
            <a:r>
              <a:rPr lang="en-US" sz="2400" b="1">
                <a:solidFill>
                  <a:schemeClr val="dk1"/>
                </a:solidFill>
                <a:latin typeface="Arial"/>
                <a:ea typeface="Arial"/>
                <a:cs typeface="Arial"/>
                <a:sym typeface="Arial"/>
              </a:rPr>
              <a:t>Recommendations</a:t>
            </a:r>
            <a:endParaRPr/>
          </a:p>
        </p:txBody>
      </p:sp>
      <p:grpSp>
        <p:nvGrpSpPr>
          <p:cNvPr id="293" name="Google Shape;293;p17"/>
          <p:cNvGrpSpPr/>
          <p:nvPr/>
        </p:nvGrpSpPr>
        <p:grpSpPr>
          <a:xfrm>
            <a:off x="629920" y="1297522"/>
            <a:ext cx="10952480" cy="4521720"/>
            <a:chOff x="0" y="2121"/>
            <a:chExt cx="10952480" cy="4521720"/>
          </a:xfrm>
          <a:effectLst>
            <a:glow rad="228600">
              <a:schemeClr val="accent2">
                <a:satMod val="175000"/>
                <a:alpha val="40000"/>
              </a:schemeClr>
            </a:glow>
          </a:effectLst>
        </p:grpSpPr>
        <p:sp>
          <p:nvSpPr>
            <p:cNvPr id="294" name="Google Shape;294;p17"/>
            <p:cNvSpPr/>
            <p:nvPr/>
          </p:nvSpPr>
          <p:spPr>
            <a:xfrm>
              <a:off x="2190496" y="2121"/>
              <a:ext cx="8761984" cy="614364"/>
            </a:xfrm>
            <a:prstGeom prst="rect">
              <a:avLst/>
            </a:prstGeom>
            <a:gradFill>
              <a:gsLst>
                <a:gs pos="0">
                  <a:srgbClr val="D03F3B"/>
                </a:gs>
                <a:gs pos="100000">
                  <a:srgbClr val="FF9995"/>
                </a:gs>
              </a:gsLst>
              <a:lin ang="16200000" scaled="0"/>
            </a:gradFill>
            <a:ln w="9525" cap="flat" cmpd="sng">
              <a:solidFill>
                <a:srgbClr val="BF504D"/>
              </a:solidFill>
              <a:prstDash val="solid"/>
              <a:round/>
              <a:headEnd type="none" w="sm" len="sm"/>
              <a:tailEnd type="none" w="sm" len="sm"/>
            </a:ln>
            <a:effectLst>
              <a:outerShdw blurRad="40000" dist="23000" dir="5400000" rotWithShape="0">
                <a:srgbClr val="000000">
                  <a:alpha val="34901"/>
                </a:srgbClr>
              </a:outerShdw>
            </a:effectLst>
            <a:scene3d>
              <a:camera prst="orthographicFront"/>
              <a:lightRig rig="threePt" dir="t"/>
            </a:scene3d>
            <a:sp3d>
              <a:bevelT/>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7"/>
            <p:cNvSpPr txBox="1"/>
            <p:nvPr/>
          </p:nvSpPr>
          <p:spPr>
            <a:xfrm>
              <a:off x="2190496" y="2121"/>
              <a:ext cx="8761984" cy="614364"/>
            </a:xfrm>
            <a:prstGeom prst="rect">
              <a:avLst/>
            </a:prstGeom>
            <a:solidFill>
              <a:schemeClr val="bg2">
                <a:lumMod val="60000"/>
                <a:lumOff val="40000"/>
              </a:schemeClr>
            </a:solidFill>
            <a:ln>
              <a:noFill/>
            </a:ln>
            <a:scene3d>
              <a:camera prst="orthographicFront"/>
              <a:lightRig rig="threePt" dir="t"/>
            </a:scene3d>
            <a:sp3d>
              <a:bevelT/>
            </a:sp3d>
          </p:spPr>
          <p:txBody>
            <a:bodyPr spcFirstLastPara="1" wrap="square" lIns="170000" tIns="156025" rIns="170000" bIns="156025" anchor="ctr" anchorCtr="0">
              <a:noAutofit/>
            </a:bodyPr>
            <a:lstStyle/>
            <a:p>
              <a:pPr marL="0" marR="0" lvl="0" indent="0" algn="l" rtl="0">
                <a:lnSpc>
                  <a:spcPct val="90000"/>
                </a:lnSpc>
                <a:spcBef>
                  <a:spcPts val="0"/>
                </a:spcBef>
                <a:spcAft>
                  <a:spcPts val="0"/>
                </a:spcAft>
                <a:buClr>
                  <a:schemeClr val="dk1"/>
                </a:buClr>
                <a:buSzPts val="2000"/>
                <a:buFont typeface="Calibri"/>
                <a:buNone/>
              </a:pPr>
              <a:r>
                <a:rPr lang="en-US" sz="2000" b="1">
                  <a:solidFill>
                    <a:schemeClr val="dk1"/>
                  </a:solidFill>
                  <a:latin typeface="Calibri"/>
                  <a:ea typeface="Calibri"/>
                  <a:cs typeface="Calibri"/>
                  <a:sym typeface="Calibri"/>
                </a:rPr>
                <a:t>Adopt a 'zero avoidable harm' national vision</a:t>
              </a:r>
              <a:endParaRPr b="1"/>
            </a:p>
          </p:txBody>
        </p:sp>
        <p:sp>
          <p:nvSpPr>
            <p:cNvPr id="296" name="Google Shape;296;p17"/>
            <p:cNvSpPr/>
            <p:nvPr/>
          </p:nvSpPr>
          <p:spPr>
            <a:xfrm>
              <a:off x="0" y="2121"/>
              <a:ext cx="2190496" cy="614364"/>
            </a:xfrm>
            <a:prstGeom prst="rect">
              <a:avLst/>
            </a:prstGeom>
            <a:solidFill>
              <a:schemeClr val="lt1"/>
            </a:solidFill>
            <a:ln w="9525" cap="flat" cmpd="sng">
              <a:solidFill>
                <a:srgbClr val="BF504D"/>
              </a:solidFill>
              <a:prstDash val="solid"/>
              <a:round/>
              <a:headEnd type="none" w="sm" len="sm"/>
              <a:tailEnd type="none" w="sm" len="sm"/>
            </a:ln>
            <a:scene3d>
              <a:camera prst="orthographicFront"/>
              <a:lightRig rig="threePt" dir="t"/>
            </a:scene3d>
            <a:sp3d>
              <a:bevelT/>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7"/>
            <p:cNvSpPr txBox="1"/>
            <p:nvPr/>
          </p:nvSpPr>
          <p:spPr>
            <a:xfrm>
              <a:off x="0" y="2121"/>
              <a:ext cx="2190496" cy="614364"/>
            </a:xfrm>
            <a:prstGeom prst="rect">
              <a:avLst/>
            </a:prstGeom>
            <a:noFill/>
            <a:ln>
              <a:noFill/>
            </a:ln>
            <a:scene3d>
              <a:camera prst="orthographicFront"/>
              <a:lightRig rig="threePt" dir="t"/>
            </a:scene3d>
            <a:sp3d>
              <a:bevelT/>
            </a:sp3d>
          </p:spPr>
          <p:txBody>
            <a:bodyPr spcFirstLastPara="1" wrap="square" lIns="115900" tIns="60675" rIns="115900" bIns="60675" anchor="ctr" anchorCtr="0">
              <a:noAutofit/>
            </a:bodyPr>
            <a:lstStyle/>
            <a:p>
              <a:pPr marL="0" marR="0" lvl="0" indent="0" algn="l" rtl="0">
                <a:lnSpc>
                  <a:spcPct val="90000"/>
                </a:lnSpc>
                <a:spcBef>
                  <a:spcPts val="0"/>
                </a:spcBef>
                <a:spcAft>
                  <a:spcPts val="0"/>
                </a:spcAft>
                <a:buClr>
                  <a:srgbClr val="0070C0"/>
                </a:buClr>
                <a:buSzPts val="2400"/>
                <a:buFont typeface="Calibri"/>
                <a:buNone/>
              </a:pPr>
              <a:r>
                <a:rPr lang="en-US" sz="2400" b="1">
                  <a:solidFill>
                    <a:srgbClr val="0070C0"/>
                  </a:solidFill>
                  <a:latin typeface="Calibri"/>
                  <a:ea typeface="Calibri"/>
                  <a:cs typeface="Calibri"/>
                  <a:sym typeface="Calibri"/>
                </a:rPr>
                <a:t>Adopt</a:t>
              </a:r>
              <a:endParaRPr/>
            </a:p>
          </p:txBody>
        </p:sp>
        <p:sp>
          <p:nvSpPr>
            <p:cNvPr id="298" name="Google Shape;298;p17"/>
            <p:cNvSpPr/>
            <p:nvPr/>
          </p:nvSpPr>
          <p:spPr>
            <a:xfrm>
              <a:off x="2190496" y="653347"/>
              <a:ext cx="8761984" cy="614364"/>
            </a:xfrm>
            <a:prstGeom prst="rect">
              <a:avLst/>
            </a:prstGeom>
            <a:gradFill>
              <a:gsLst>
                <a:gs pos="0">
                  <a:srgbClr val="A0C94A"/>
                </a:gs>
                <a:gs pos="100000">
                  <a:srgbClr val="DBFF9C"/>
                </a:gs>
              </a:gsLst>
              <a:lin ang="16200000" scaled="0"/>
            </a:gradFill>
            <a:ln w="9525" cap="flat" cmpd="sng">
              <a:solidFill>
                <a:schemeClr val="accent3"/>
              </a:solidFill>
              <a:prstDash val="solid"/>
              <a:round/>
              <a:headEnd type="none" w="sm" len="sm"/>
              <a:tailEnd type="none" w="sm" len="sm"/>
            </a:ln>
            <a:effectLst>
              <a:outerShdw blurRad="40000" dist="23000" dir="5400000" rotWithShape="0">
                <a:srgbClr val="000000">
                  <a:alpha val="34901"/>
                </a:srgbClr>
              </a:outerShdw>
            </a:effectLst>
            <a:scene3d>
              <a:camera prst="orthographicFront"/>
              <a:lightRig rig="threePt" dir="t"/>
            </a:scene3d>
            <a:sp3d>
              <a:bevelT/>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7"/>
            <p:cNvSpPr txBox="1"/>
            <p:nvPr/>
          </p:nvSpPr>
          <p:spPr>
            <a:xfrm>
              <a:off x="2190496" y="653347"/>
              <a:ext cx="8761984" cy="614364"/>
            </a:xfrm>
            <a:prstGeom prst="rect">
              <a:avLst/>
            </a:prstGeom>
            <a:solidFill>
              <a:schemeClr val="accent2">
                <a:lumMod val="60000"/>
                <a:lumOff val="40000"/>
              </a:schemeClr>
            </a:solidFill>
            <a:ln>
              <a:noFill/>
            </a:ln>
            <a:scene3d>
              <a:camera prst="orthographicFront"/>
              <a:lightRig rig="threePt" dir="t"/>
            </a:scene3d>
            <a:sp3d>
              <a:bevelT/>
            </a:sp3d>
          </p:spPr>
          <p:txBody>
            <a:bodyPr spcFirstLastPara="1" wrap="square" lIns="170000" tIns="156025" rIns="170000" bIns="156025" anchor="ctr" anchorCtr="0">
              <a:noAutofit/>
            </a:bodyPr>
            <a:lstStyle/>
            <a:p>
              <a:pPr marL="0" marR="0" lvl="0" indent="0" algn="l" rtl="0">
                <a:lnSpc>
                  <a:spcPct val="90000"/>
                </a:lnSpc>
                <a:spcBef>
                  <a:spcPts val="0"/>
                </a:spcBef>
                <a:spcAft>
                  <a:spcPts val="0"/>
                </a:spcAft>
                <a:buClr>
                  <a:schemeClr val="dk1"/>
                </a:buClr>
                <a:buSzPts val="2000"/>
                <a:buFont typeface="Calibri"/>
                <a:buNone/>
              </a:pPr>
              <a:r>
                <a:rPr lang="en-US" sz="2000" b="1" dirty="0">
                  <a:solidFill>
                    <a:schemeClr val="dk1"/>
                  </a:solidFill>
                  <a:latin typeface="Calibri"/>
                  <a:ea typeface="Calibri"/>
                  <a:cs typeface="Calibri"/>
                  <a:sym typeface="Calibri"/>
                </a:rPr>
                <a:t>Institutionalize patient and family engagement</a:t>
              </a:r>
              <a:endParaRPr b="1" dirty="0"/>
            </a:p>
          </p:txBody>
        </p:sp>
        <p:sp>
          <p:nvSpPr>
            <p:cNvPr id="300" name="Google Shape;300;p17"/>
            <p:cNvSpPr/>
            <p:nvPr/>
          </p:nvSpPr>
          <p:spPr>
            <a:xfrm>
              <a:off x="0" y="653347"/>
              <a:ext cx="2190496" cy="614364"/>
            </a:xfrm>
            <a:prstGeom prst="rect">
              <a:avLst/>
            </a:prstGeom>
            <a:solidFill>
              <a:schemeClr val="lt1"/>
            </a:solidFill>
            <a:ln w="9525" cap="flat" cmpd="sng">
              <a:solidFill>
                <a:schemeClr val="accent3"/>
              </a:solidFill>
              <a:prstDash val="solid"/>
              <a:round/>
              <a:headEnd type="none" w="sm" len="sm"/>
              <a:tailEnd type="none" w="sm" len="sm"/>
            </a:ln>
            <a:scene3d>
              <a:camera prst="orthographicFront"/>
              <a:lightRig rig="threePt" dir="t"/>
            </a:scene3d>
            <a:sp3d>
              <a:bevelT/>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7"/>
            <p:cNvSpPr txBox="1"/>
            <p:nvPr/>
          </p:nvSpPr>
          <p:spPr>
            <a:xfrm>
              <a:off x="0" y="653347"/>
              <a:ext cx="2190496" cy="614364"/>
            </a:xfrm>
            <a:prstGeom prst="rect">
              <a:avLst/>
            </a:prstGeom>
            <a:noFill/>
            <a:ln>
              <a:noFill/>
            </a:ln>
            <a:scene3d>
              <a:camera prst="orthographicFront"/>
              <a:lightRig rig="threePt" dir="t"/>
            </a:scene3d>
            <a:sp3d>
              <a:bevelT/>
            </a:sp3d>
          </p:spPr>
          <p:txBody>
            <a:bodyPr spcFirstLastPara="1" wrap="square" lIns="115900" tIns="60675" rIns="115900" bIns="60675" anchor="ctr" anchorCtr="0">
              <a:noAutofit/>
            </a:bodyPr>
            <a:lstStyle/>
            <a:p>
              <a:pPr marL="0" marR="0" lvl="0" indent="0" algn="l" rtl="0">
                <a:lnSpc>
                  <a:spcPct val="90000"/>
                </a:lnSpc>
                <a:spcBef>
                  <a:spcPts val="0"/>
                </a:spcBef>
                <a:spcAft>
                  <a:spcPts val="0"/>
                </a:spcAft>
                <a:buClr>
                  <a:srgbClr val="0070C0"/>
                </a:buClr>
                <a:buSzPts val="2400"/>
                <a:buFont typeface="Calibri"/>
                <a:buNone/>
              </a:pPr>
              <a:r>
                <a:rPr lang="en-US" sz="2400" b="1">
                  <a:solidFill>
                    <a:srgbClr val="0070C0"/>
                  </a:solidFill>
                  <a:latin typeface="Calibri"/>
                  <a:ea typeface="Calibri"/>
                  <a:cs typeface="Calibri"/>
                  <a:sym typeface="Calibri"/>
                </a:rPr>
                <a:t>Institutionalize</a:t>
              </a:r>
              <a:endParaRPr/>
            </a:p>
          </p:txBody>
        </p:sp>
        <p:sp>
          <p:nvSpPr>
            <p:cNvPr id="302" name="Google Shape;302;p17"/>
            <p:cNvSpPr/>
            <p:nvPr/>
          </p:nvSpPr>
          <p:spPr>
            <a:xfrm>
              <a:off x="2190496" y="1304573"/>
              <a:ext cx="8761984" cy="614364"/>
            </a:xfrm>
            <a:prstGeom prst="rect">
              <a:avLst/>
            </a:prstGeom>
            <a:gradFill>
              <a:gsLst>
                <a:gs pos="0">
                  <a:srgbClr val="7F5AAB"/>
                </a:gs>
                <a:gs pos="100000">
                  <a:srgbClr val="C7AEED"/>
                </a:gs>
              </a:gsLst>
              <a:lin ang="16200000" scaled="0"/>
            </a:gradFill>
            <a:ln w="9525" cap="flat" cmpd="sng">
              <a:solidFill>
                <a:schemeClr val="accent4"/>
              </a:solidFill>
              <a:prstDash val="solid"/>
              <a:round/>
              <a:headEnd type="none" w="sm" len="sm"/>
              <a:tailEnd type="none" w="sm" len="sm"/>
            </a:ln>
            <a:effectLst>
              <a:outerShdw blurRad="40000" dist="23000" dir="5400000" rotWithShape="0">
                <a:srgbClr val="000000">
                  <a:alpha val="34901"/>
                </a:srgbClr>
              </a:outerShdw>
            </a:effectLst>
            <a:scene3d>
              <a:camera prst="orthographicFront"/>
              <a:lightRig rig="threePt" dir="t"/>
            </a:scene3d>
            <a:sp3d>
              <a:bevelT/>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7"/>
            <p:cNvSpPr txBox="1"/>
            <p:nvPr/>
          </p:nvSpPr>
          <p:spPr>
            <a:xfrm>
              <a:off x="2190496" y="1304573"/>
              <a:ext cx="8761984" cy="614364"/>
            </a:xfrm>
            <a:prstGeom prst="rect">
              <a:avLst/>
            </a:prstGeom>
            <a:noFill/>
            <a:ln>
              <a:noFill/>
            </a:ln>
            <a:scene3d>
              <a:camera prst="orthographicFront"/>
              <a:lightRig rig="threePt" dir="t"/>
            </a:scene3d>
            <a:sp3d>
              <a:bevelT/>
            </a:sp3d>
          </p:spPr>
          <p:txBody>
            <a:bodyPr spcFirstLastPara="1" wrap="square" lIns="170000" tIns="156025" rIns="170000" bIns="156025" anchor="ctr" anchorCtr="0">
              <a:noAutofit/>
            </a:bodyPr>
            <a:lstStyle/>
            <a:p>
              <a:pPr marL="0" marR="0" lvl="0" indent="0" algn="l" rtl="0">
                <a:lnSpc>
                  <a:spcPct val="90000"/>
                </a:lnSpc>
                <a:spcBef>
                  <a:spcPts val="0"/>
                </a:spcBef>
                <a:spcAft>
                  <a:spcPts val="0"/>
                </a:spcAft>
                <a:buClr>
                  <a:schemeClr val="dk1"/>
                </a:buClr>
                <a:buSzPts val="2000"/>
                <a:buFont typeface="Calibri"/>
                <a:buNone/>
              </a:pPr>
              <a:r>
                <a:rPr lang="en-US" sz="2000" b="1">
                  <a:solidFill>
                    <a:schemeClr val="dk1"/>
                  </a:solidFill>
                  <a:latin typeface="Calibri"/>
                  <a:ea typeface="Calibri"/>
                  <a:cs typeface="Calibri"/>
                  <a:sym typeface="Calibri"/>
                </a:rPr>
                <a:t>Develop high-reliability systems using systems thinking</a:t>
              </a:r>
              <a:endParaRPr b="1"/>
            </a:p>
          </p:txBody>
        </p:sp>
        <p:sp>
          <p:nvSpPr>
            <p:cNvPr id="304" name="Google Shape;304;p17"/>
            <p:cNvSpPr/>
            <p:nvPr/>
          </p:nvSpPr>
          <p:spPr>
            <a:xfrm>
              <a:off x="0" y="1304573"/>
              <a:ext cx="2190496" cy="614364"/>
            </a:xfrm>
            <a:prstGeom prst="rect">
              <a:avLst/>
            </a:prstGeom>
            <a:solidFill>
              <a:schemeClr val="lt1"/>
            </a:solidFill>
            <a:ln w="9525" cap="flat" cmpd="sng">
              <a:solidFill>
                <a:schemeClr val="accent4"/>
              </a:solidFill>
              <a:prstDash val="solid"/>
              <a:round/>
              <a:headEnd type="none" w="sm" len="sm"/>
              <a:tailEnd type="none" w="sm" len="sm"/>
            </a:ln>
            <a:scene3d>
              <a:camera prst="orthographicFront"/>
              <a:lightRig rig="threePt" dir="t"/>
            </a:scene3d>
            <a:sp3d>
              <a:bevelT/>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7"/>
            <p:cNvSpPr txBox="1"/>
            <p:nvPr/>
          </p:nvSpPr>
          <p:spPr>
            <a:xfrm>
              <a:off x="0" y="1304573"/>
              <a:ext cx="2190496" cy="614364"/>
            </a:xfrm>
            <a:prstGeom prst="rect">
              <a:avLst/>
            </a:prstGeom>
            <a:noFill/>
            <a:ln>
              <a:noFill/>
            </a:ln>
            <a:scene3d>
              <a:camera prst="orthographicFront"/>
              <a:lightRig rig="threePt" dir="t"/>
            </a:scene3d>
            <a:sp3d>
              <a:bevelT/>
            </a:sp3d>
          </p:spPr>
          <p:txBody>
            <a:bodyPr spcFirstLastPara="1" wrap="square" lIns="115900" tIns="60675" rIns="115900" bIns="60675" anchor="ctr" anchorCtr="0">
              <a:noAutofit/>
            </a:bodyPr>
            <a:lstStyle/>
            <a:p>
              <a:pPr marL="0" marR="0" lvl="0" indent="0" algn="l" rtl="0">
                <a:lnSpc>
                  <a:spcPct val="90000"/>
                </a:lnSpc>
                <a:spcBef>
                  <a:spcPts val="0"/>
                </a:spcBef>
                <a:spcAft>
                  <a:spcPts val="0"/>
                </a:spcAft>
                <a:buClr>
                  <a:srgbClr val="0070C0"/>
                </a:buClr>
                <a:buSzPts val="2400"/>
                <a:buFont typeface="Calibri"/>
                <a:buNone/>
              </a:pPr>
              <a:r>
                <a:rPr lang="en-US" sz="2400" b="1">
                  <a:solidFill>
                    <a:srgbClr val="0070C0"/>
                  </a:solidFill>
                  <a:latin typeface="Calibri"/>
                  <a:ea typeface="Calibri"/>
                  <a:cs typeface="Calibri"/>
                  <a:sym typeface="Calibri"/>
                </a:rPr>
                <a:t>Develop</a:t>
              </a:r>
              <a:endParaRPr/>
            </a:p>
          </p:txBody>
        </p:sp>
        <p:sp>
          <p:nvSpPr>
            <p:cNvPr id="306" name="Google Shape;306;p17"/>
            <p:cNvSpPr/>
            <p:nvPr/>
          </p:nvSpPr>
          <p:spPr>
            <a:xfrm>
              <a:off x="2190496" y="1955799"/>
              <a:ext cx="8761984" cy="614364"/>
            </a:xfrm>
            <a:prstGeom prst="rect">
              <a:avLst/>
            </a:prstGeom>
            <a:gradFill>
              <a:gsLst>
                <a:gs pos="0">
                  <a:srgbClr val="36B7D7"/>
                </a:gs>
                <a:gs pos="100000">
                  <a:srgbClr val="90EFFF"/>
                </a:gs>
              </a:gsLst>
              <a:lin ang="16200000" scaled="0"/>
            </a:gradFill>
            <a:ln w="9525" cap="flat" cmpd="sng">
              <a:solidFill>
                <a:srgbClr val="49ACC5"/>
              </a:solidFill>
              <a:prstDash val="solid"/>
              <a:round/>
              <a:headEnd type="none" w="sm" len="sm"/>
              <a:tailEnd type="none" w="sm" len="sm"/>
            </a:ln>
            <a:effectLst>
              <a:outerShdw blurRad="40000" dist="23000" dir="5400000" rotWithShape="0">
                <a:srgbClr val="000000">
                  <a:alpha val="34901"/>
                </a:srgbClr>
              </a:outerShdw>
            </a:effectLst>
            <a:scene3d>
              <a:camera prst="orthographicFront"/>
              <a:lightRig rig="threePt" dir="t"/>
            </a:scene3d>
            <a:sp3d>
              <a:bevelT/>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7"/>
            <p:cNvSpPr txBox="1"/>
            <p:nvPr/>
          </p:nvSpPr>
          <p:spPr>
            <a:xfrm>
              <a:off x="2190496" y="1955799"/>
              <a:ext cx="8761984" cy="614364"/>
            </a:xfrm>
            <a:prstGeom prst="rect">
              <a:avLst/>
            </a:prstGeom>
            <a:noFill/>
            <a:ln>
              <a:noFill/>
            </a:ln>
            <a:scene3d>
              <a:camera prst="orthographicFront"/>
              <a:lightRig rig="threePt" dir="t"/>
            </a:scene3d>
            <a:sp3d>
              <a:bevelT/>
            </a:sp3d>
          </p:spPr>
          <p:txBody>
            <a:bodyPr spcFirstLastPara="1" wrap="square" lIns="170000" tIns="156025" rIns="170000" bIns="156025" anchor="ctr" anchorCtr="0">
              <a:noAutofit/>
            </a:bodyPr>
            <a:lstStyle/>
            <a:p>
              <a:pPr marL="0" marR="0" lvl="0" indent="0" algn="l" rtl="0">
                <a:lnSpc>
                  <a:spcPct val="90000"/>
                </a:lnSpc>
                <a:spcBef>
                  <a:spcPts val="0"/>
                </a:spcBef>
                <a:spcAft>
                  <a:spcPts val="0"/>
                </a:spcAft>
                <a:buClr>
                  <a:schemeClr val="dk1"/>
                </a:buClr>
                <a:buSzPts val="2000"/>
                <a:buFont typeface="Calibri"/>
                <a:buNone/>
              </a:pPr>
              <a:r>
                <a:rPr lang="en-US" sz="2000" b="1" dirty="0">
                  <a:solidFill>
                    <a:schemeClr val="dk1"/>
                  </a:solidFill>
                  <a:latin typeface="Calibri"/>
                  <a:ea typeface="Calibri"/>
                  <a:cs typeface="Calibri"/>
                  <a:sym typeface="Calibri"/>
                </a:rPr>
                <a:t>Prioritize key clinical safety domains (e.g., meds, surgery)</a:t>
              </a:r>
              <a:endParaRPr b="1" dirty="0"/>
            </a:p>
          </p:txBody>
        </p:sp>
        <p:sp>
          <p:nvSpPr>
            <p:cNvPr id="308" name="Google Shape;308;p17"/>
            <p:cNvSpPr/>
            <p:nvPr/>
          </p:nvSpPr>
          <p:spPr>
            <a:xfrm>
              <a:off x="0" y="1955799"/>
              <a:ext cx="2190496" cy="614364"/>
            </a:xfrm>
            <a:prstGeom prst="rect">
              <a:avLst/>
            </a:prstGeom>
            <a:solidFill>
              <a:schemeClr val="lt1"/>
            </a:solidFill>
            <a:ln w="9525" cap="flat" cmpd="sng">
              <a:solidFill>
                <a:srgbClr val="49ACC5"/>
              </a:solidFill>
              <a:prstDash val="solid"/>
              <a:round/>
              <a:headEnd type="none" w="sm" len="sm"/>
              <a:tailEnd type="none" w="sm" len="sm"/>
            </a:ln>
            <a:scene3d>
              <a:camera prst="orthographicFront"/>
              <a:lightRig rig="threePt" dir="t"/>
            </a:scene3d>
            <a:sp3d>
              <a:bevelT/>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7"/>
            <p:cNvSpPr txBox="1"/>
            <p:nvPr/>
          </p:nvSpPr>
          <p:spPr>
            <a:xfrm>
              <a:off x="0" y="1955799"/>
              <a:ext cx="2190496" cy="614364"/>
            </a:xfrm>
            <a:prstGeom prst="rect">
              <a:avLst/>
            </a:prstGeom>
            <a:noFill/>
            <a:ln>
              <a:noFill/>
            </a:ln>
            <a:scene3d>
              <a:camera prst="orthographicFront"/>
              <a:lightRig rig="threePt" dir="t"/>
            </a:scene3d>
            <a:sp3d>
              <a:bevelT/>
            </a:sp3d>
          </p:spPr>
          <p:txBody>
            <a:bodyPr spcFirstLastPara="1" wrap="square" lIns="115900" tIns="60675" rIns="115900" bIns="60675" anchor="ctr" anchorCtr="0">
              <a:noAutofit/>
            </a:bodyPr>
            <a:lstStyle/>
            <a:p>
              <a:pPr marL="0" marR="0" lvl="0" indent="0" algn="l" rtl="0">
                <a:lnSpc>
                  <a:spcPct val="90000"/>
                </a:lnSpc>
                <a:spcBef>
                  <a:spcPts val="0"/>
                </a:spcBef>
                <a:spcAft>
                  <a:spcPts val="0"/>
                </a:spcAft>
                <a:buClr>
                  <a:srgbClr val="0070C0"/>
                </a:buClr>
                <a:buSzPts val="2400"/>
                <a:buFont typeface="Calibri"/>
                <a:buNone/>
              </a:pPr>
              <a:r>
                <a:rPr lang="en-US" sz="2400" b="1">
                  <a:solidFill>
                    <a:srgbClr val="0070C0"/>
                  </a:solidFill>
                  <a:latin typeface="Calibri"/>
                  <a:ea typeface="Calibri"/>
                  <a:cs typeface="Calibri"/>
                  <a:sym typeface="Calibri"/>
                </a:rPr>
                <a:t>Prioritize</a:t>
              </a:r>
              <a:endParaRPr/>
            </a:p>
          </p:txBody>
        </p:sp>
        <p:sp>
          <p:nvSpPr>
            <p:cNvPr id="310" name="Google Shape;310;p17"/>
            <p:cNvSpPr/>
            <p:nvPr/>
          </p:nvSpPr>
          <p:spPr>
            <a:xfrm>
              <a:off x="2190496" y="2607025"/>
              <a:ext cx="8761984" cy="614364"/>
            </a:xfrm>
            <a:prstGeom prst="rect">
              <a:avLst/>
            </a:prstGeom>
            <a:gradFill>
              <a:gsLst>
                <a:gs pos="0">
                  <a:srgbClr val="FF9228"/>
                </a:gs>
                <a:gs pos="100000">
                  <a:srgbClr val="FFB771"/>
                </a:gs>
              </a:gsLst>
              <a:lin ang="16200000" scaled="0"/>
            </a:gradFill>
            <a:ln w="9525" cap="flat" cmpd="sng">
              <a:solidFill>
                <a:srgbClr val="F79543"/>
              </a:solidFill>
              <a:prstDash val="solid"/>
              <a:round/>
              <a:headEnd type="none" w="sm" len="sm"/>
              <a:tailEnd type="none" w="sm" len="sm"/>
            </a:ln>
            <a:effectLst>
              <a:outerShdw blurRad="40000" dist="23000" dir="5400000" rotWithShape="0">
                <a:srgbClr val="000000">
                  <a:alpha val="34901"/>
                </a:srgbClr>
              </a:outerShdw>
            </a:effectLst>
            <a:scene3d>
              <a:camera prst="orthographicFront"/>
              <a:lightRig rig="threePt" dir="t"/>
            </a:scene3d>
            <a:sp3d>
              <a:bevelT/>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7"/>
            <p:cNvSpPr txBox="1"/>
            <p:nvPr/>
          </p:nvSpPr>
          <p:spPr>
            <a:xfrm>
              <a:off x="2190496" y="2607025"/>
              <a:ext cx="8761984" cy="614364"/>
            </a:xfrm>
            <a:prstGeom prst="rect">
              <a:avLst/>
            </a:prstGeom>
            <a:noFill/>
            <a:ln>
              <a:noFill/>
            </a:ln>
            <a:scene3d>
              <a:camera prst="orthographicFront"/>
              <a:lightRig rig="threePt" dir="t"/>
            </a:scene3d>
            <a:sp3d>
              <a:bevelT/>
            </a:sp3d>
          </p:spPr>
          <p:txBody>
            <a:bodyPr spcFirstLastPara="1" wrap="square" lIns="170000" tIns="156025" rIns="170000" bIns="156025" anchor="ctr" anchorCtr="0">
              <a:noAutofit/>
            </a:bodyPr>
            <a:lstStyle/>
            <a:p>
              <a:pPr marL="0" marR="0" lvl="0" indent="0" algn="l" rtl="0">
                <a:lnSpc>
                  <a:spcPct val="90000"/>
                </a:lnSpc>
                <a:spcBef>
                  <a:spcPts val="0"/>
                </a:spcBef>
                <a:spcAft>
                  <a:spcPts val="0"/>
                </a:spcAft>
                <a:buClr>
                  <a:schemeClr val="dk1"/>
                </a:buClr>
                <a:buSzPts val="2000"/>
                <a:buFont typeface="Calibri"/>
                <a:buNone/>
              </a:pPr>
              <a:r>
                <a:rPr lang="en-US" sz="2000" b="1">
                  <a:solidFill>
                    <a:schemeClr val="dk1"/>
                  </a:solidFill>
                  <a:latin typeface="Calibri"/>
                  <a:ea typeface="Calibri"/>
                  <a:cs typeface="Calibri"/>
                  <a:sym typeface="Calibri"/>
                </a:rPr>
                <a:t>Establish robust learning systems and data use policies</a:t>
              </a:r>
              <a:endParaRPr b="1"/>
            </a:p>
          </p:txBody>
        </p:sp>
        <p:sp>
          <p:nvSpPr>
            <p:cNvPr id="312" name="Google Shape;312;p17"/>
            <p:cNvSpPr/>
            <p:nvPr/>
          </p:nvSpPr>
          <p:spPr>
            <a:xfrm>
              <a:off x="0" y="2607025"/>
              <a:ext cx="2190496" cy="614364"/>
            </a:xfrm>
            <a:prstGeom prst="rect">
              <a:avLst/>
            </a:prstGeom>
            <a:solidFill>
              <a:schemeClr val="lt1"/>
            </a:solidFill>
            <a:ln w="9525" cap="flat" cmpd="sng">
              <a:solidFill>
                <a:srgbClr val="F79543"/>
              </a:solidFill>
              <a:prstDash val="solid"/>
              <a:round/>
              <a:headEnd type="none" w="sm" len="sm"/>
              <a:tailEnd type="none" w="sm" len="sm"/>
            </a:ln>
            <a:scene3d>
              <a:camera prst="orthographicFront"/>
              <a:lightRig rig="threePt" dir="t"/>
            </a:scene3d>
            <a:sp3d>
              <a:bevelT/>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7"/>
            <p:cNvSpPr txBox="1"/>
            <p:nvPr/>
          </p:nvSpPr>
          <p:spPr>
            <a:xfrm>
              <a:off x="0" y="2607025"/>
              <a:ext cx="2190496" cy="614364"/>
            </a:xfrm>
            <a:prstGeom prst="rect">
              <a:avLst/>
            </a:prstGeom>
            <a:noFill/>
            <a:ln>
              <a:noFill/>
            </a:ln>
            <a:scene3d>
              <a:camera prst="orthographicFront"/>
              <a:lightRig rig="threePt" dir="t"/>
            </a:scene3d>
            <a:sp3d>
              <a:bevelT/>
            </a:sp3d>
          </p:spPr>
          <p:txBody>
            <a:bodyPr spcFirstLastPara="1" wrap="square" lIns="115900" tIns="60675" rIns="115900" bIns="60675" anchor="ctr" anchorCtr="0">
              <a:noAutofit/>
            </a:bodyPr>
            <a:lstStyle/>
            <a:p>
              <a:pPr marL="0" marR="0" lvl="0" indent="0" algn="l" rtl="0">
                <a:lnSpc>
                  <a:spcPct val="90000"/>
                </a:lnSpc>
                <a:spcBef>
                  <a:spcPts val="0"/>
                </a:spcBef>
                <a:spcAft>
                  <a:spcPts val="0"/>
                </a:spcAft>
                <a:buClr>
                  <a:srgbClr val="0070C0"/>
                </a:buClr>
                <a:buSzPts val="2400"/>
                <a:buFont typeface="Calibri"/>
                <a:buNone/>
              </a:pPr>
              <a:r>
                <a:rPr lang="en-US" sz="2400" b="1">
                  <a:solidFill>
                    <a:srgbClr val="0070C0"/>
                  </a:solidFill>
                  <a:latin typeface="Calibri"/>
                  <a:ea typeface="Calibri"/>
                  <a:cs typeface="Calibri"/>
                  <a:sym typeface="Calibri"/>
                </a:rPr>
                <a:t>Establish</a:t>
              </a:r>
              <a:endParaRPr/>
            </a:p>
          </p:txBody>
        </p:sp>
        <p:sp>
          <p:nvSpPr>
            <p:cNvPr id="314" name="Google Shape;314;p17"/>
            <p:cNvSpPr/>
            <p:nvPr/>
          </p:nvSpPr>
          <p:spPr>
            <a:xfrm>
              <a:off x="2190496" y="3258251"/>
              <a:ext cx="8761984" cy="614364"/>
            </a:xfrm>
            <a:prstGeom prst="rect">
              <a:avLst/>
            </a:prstGeom>
            <a:gradFill>
              <a:gsLst>
                <a:gs pos="0">
                  <a:srgbClr val="D03F3B"/>
                </a:gs>
                <a:gs pos="100000">
                  <a:srgbClr val="FF9995"/>
                </a:gs>
              </a:gsLst>
              <a:lin ang="16200000" scaled="0"/>
            </a:gradFill>
            <a:ln w="9525" cap="flat" cmpd="sng">
              <a:solidFill>
                <a:srgbClr val="BF504D"/>
              </a:solidFill>
              <a:prstDash val="solid"/>
              <a:round/>
              <a:headEnd type="none" w="sm" len="sm"/>
              <a:tailEnd type="none" w="sm" len="sm"/>
            </a:ln>
            <a:effectLst>
              <a:outerShdw blurRad="40000" dist="23000" dir="5400000" rotWithShape="0">
                <a:srgbClr val="000000">
                  <a:alpha val="34901"/>
                </a:srgbClr>
              </a:outerShdw>
            </a:effectLst>
            <a:scene3d>
              <a:camera prst="orthographicFront"/>
              <a:lightRig rig="threePt" dir="t"/>
            </a:scene3d>
            <a:sp3d>
              <a:bevelT/>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7"/>
            <p:cNvSpPr txBox="1"/>
            <p:nvPr/>
          </p:nvSpPr>
          <p:spPr>
            <a:xfrm>
              <a:off x="2190496" y="3258251"/>
              <a:ext cx="8761984" cy="614364"/>
            </a:xfrm>
            <a:prstGeom prst="rect">
              <a:avLst/>
            </a:prstGeom>
            <a:noFill/>
            <a:ln>
              <a:noFill/>
            </a:ln>
            <a:scene3d>
              <a:camera prst="orthographicFront"/>
              <a:lightRig rig="threePt" dir="t"/>
            </a:scene3d>
            <a:sp3d>
              <a:bevelT/>
            </a:sp3d>
          </p:spPr>
          <p:txBody>
            <a:bodyPr spcFirstLastPara="1" wrap="square" lIns="170000" tIns="156025" rIns="170000" bIns="156025" anchor="ctr" anchorCtr="0">
              <a:noAutofit/>
            </a:bodyPr>
            <a:lstStyle/>
            <a:p>
              <a:pPr marL="0" marR="0" lvl="0" indent="0" algn="l" rtl="0">
                <a:lnSpc>
                  <a:spcPct val="90000"/>
                </a:lnSpc>
                <a:spcBef>
                  <a:spcPts val="0"/>
                </a:spcBef>
                <a:spcAft>
                  <a:spcPts val="0"/>
                </a:spcAft>
                <a:buClr>
                  <a:schemeClr val="dk1"/>
                </a:buClr>
                <a:buSzPts val="2000"/>
                <a:buFont typeface="Calibri"/>
                <a:buNone/>
              </a:pPr>
              <a:r>
                <a:rPr lang="en-US" sz="2000" b="1">
                  <a:solidFill>
                    <a:schemeClr val="dk1"/>
                  </a:solidFill>
                  <a:latin typeface="Calibri"/>
                  <a:ea typeface="Calibri"/>
                  <a:cs typeface="Calibri"/>
                  <a:sym typeface="Calibri"/>
                </a:rPr>
                <a:t>Strengthen partnerships—public, private, and global</a:t>
              </a:r>
              <a:endParaRPr b="1"/>
            </a:p>
          </p:txBody>
        </p:sp>
        <p:sp>
          <p:nvSpPr>
            <p:cNvPr id="316" name="Google Shape;316;p17"/>
            <p:cNvSpPr/>
            <p:nvPr/>
          </p:nvSpPr>
          <p:spPr>
            <a:xfrm>
              <a:off x="0" y="3258251"/>
              <a:ext cx="2190496" cy="614364"/>
            </a:xfrm>
            <a:prstGeom prst="rect">
              <a:avLst/>
            </a:prstGeom>
            <a:solidFill>
              <a:schemeClr val="lt1"/>
            </a:solidFill>
            <a:ln w="9525" cap="flat" cmpd="sng">
              <a:solidFill>
                <a:srgbClr val="BF504D"/>
              </a:solidFill>
              <a:prstDash val="solid"/>
              <a:round/>
              <a:headEnd type="none" w="sm" len="sm"/>
              <a:tailEnd type="none" w="sm" len="sm"/>
            </a:ln>
            <a:scene3d>
              <a:camera prst="orthographicFront"/>
              <a:lightRig rig="threePt" dir="t"/>
            </a:scene3d>
            <a:sp3d>
              <a:bevelT/>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7"/>
            <p:cNvSpPr txBox="1"/>
            <p:nvPr/>
          </p:nvSpPr>
          <p:spPr>
            <a:xfrm>
              <a:off x="0" y="3258251"/>
              <a:ext cx="2190496" cy="614364"/>
            </a:xfrm>
            <a:prstGeom prst="rect">
              <a:avLst/>
            </a:prstGeom>
            <a:noFill/>
            <a:ln>
              <a:noFill/>
            </a:ln>
            <a:scene3d>
              <a:camera prst="orthographicFront"/>
              <a:lightRig rig="threePt" dir="t"/>
            </a:scene3d>
            <a:sp3d>
              <a:bevelT/>
            </a:sp3d>
          </p:spPr>
          <p:txBody>
            <a:bodyPr spcFirstLastPara="1" wrap="square" lIns="115900" tIns="60675" rIns="115900" bIns="60675" anchor="ctr" anchorCtr="0">
              <a:noAutofit/>
            </a:bodyPr>
            <a:lstStyle/>
            <a:p>
              <a:pPr marL="0" marR="0" lvl="0" indent="0" algn="l" rtl="0">
                <a:lnSpc>
                  <a:spcPct val="90000"/>
                </a:lnSpc>
                <a:spcBef>
                  <a:spcPts val="0"/>
                </a:spcBef>
                <a:spcAft>
                  <a:spcPts val="0"/>
                </a:spcAft>
                <a:buClr>
                  <a:srgbClr val="0070C0"/>
                </a:buClr>
                <a:buSzPts val="2400"/>
                <a:buFont typeface="Calibri"/>
                <a:buNone/>
              </a:pPr>
              <a:r>
                <a:rPr lang="en-US" sz="2400" b="1">
                  <a:solidFill>
                    <a:srgbClr val="0070C0"/>
                  </a:solidFill>
                  <a:latin typeface="Calibri"/>
                  <a:ea typeface="Calibri"/>
                  <a:cs typeface="Calibri"/>
                  <a:sym typeface="Calibri"/>
                </a:rPr>
                <a:t>Strengthen</a:t>
              </a:r>
              <a:endParaRPr/>
            </a:p>
          </p:txBody>
        </p:sp>
        <p:sp>
          <p:nvSpPr>
            <p:cNvPr id="318" name="Google Shape;318;p17"/>
            <p:cNvSpPr/>
            <p:nvPr/>
          </p:nvSpPr>
          <p:spPr>
            <a:xfrm>
              <a:off x="2190496" y="3909477"/>
              <a:ext cx="8761984" cy="614364"/>
            </a:xfrm>
            <a:prstGeom prst="rect">
              <a:avLst/>
            </a:prstGeom>
            <a:gradFill>
              <a:gsLst>
                <a:gs pos="0">
                  <a:srgbClr val="A0C94A"/>
                </a:gs>
                <a:gs pos="100000">
                  <a:srgbClr val="DBFF9C"/>
                </a:gs>
              </a:gsLst>
              <a:lin ang="16200000" scaled="0"/>
            </a:gradFill>
            <a:ln w="9525" cap="flat" cmpd="sng">
              <a:solidFill>
                <a:schemeClr val="accent3"/>
              </a:solidFill>
              <a:prstDash val="solid"/>
              <a:round/>
              <a:headEnd type="none" w="sm" len="sm"/>
              <a:tailEnd type="none" w="sm" len="sm"/>
            </a:ln>
            <a:effectLst>
              <a:outerShdw blurRad="40000" dist="23000" dir="5400000" rotWithShape="0">
                <a:srgbClr val="000000">
                  <a:alpha val="34901"/>
                </a:srgbClr>
              </a:outerShdw>
            </a:effectLst>
            <a:scene3d>
              <a:camera prst="orthographicFront"/>
              <a:lightRig rig="threePt" dir="t"/>
            </a:scene3d>
            <a:sp3d>
              <a:bevelT/>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7"/>
            <p:cNvSpPr txBox="1"/>
            <p:nvPr/>
          </p:nvSpPr>
          <p:spPr>
            <a:xfrm>
              <a:off x="2190496" y="3909477"/>
              <a:ext cx="8761984" cy="614364"/>
            </a:xfrm>
            <a:prstGeom prst="rect">
              <a:avLst/>
            </a:prstGeom>
            <a:solidFill>
              <a:schemeClr val="accent3">
                <a:lumMod val="75000"/>
              </a:schemeClr>
            </a:solidFill>
            <a:ln>
              <a:noFill/>
            </a:ln>
            <a:scene3d>
              <a:camera prst="orthographicFront"/>
              <a:lightRig rig="threePt" dir="t"/>
            </a:scene3d>
            <a:sp3d>
              <a:bevelT/>
            </a:sp3d>
          </p:spPr>
          <p:txBody>
            <a:bodyPr spcFirstLastPara="1" wrap="square" lIns="170000" tIns="156025" rIns="170000" bIns="156025" anchor="ctr" anchorCtr="0">
              <a:noAutofit/>
            </a:bodyPr>
            <a:lstStyle/>
            <a:p>
              <a:pPr marL="0" marR="0" lvl="0" indent="0" algn="l" rtl="0">
                <a:lnSpc>
                  <a:spcPct val="90000"/>
                </a:lnSpc>
                <a:spcBef>
                  <a:spcPts val="0"/>
                </a:spcBef>
                <a:spcAft>
                  <a:spcPts val="0"/>
                </a:spcAft>
                <a:buClr>
                  <a:schemeClr val="dk1"/>
                </a:buClr>
                <a:buSzPts val="2000"/>
                <a:buFont typeface="Calibri"/>
                <a:buNone/>
              </a:pPr>
              <a:r>
                <a:rPr lang="en-US" sz="2000" b="1">
                  <a:solidFill>
                    <a:schemeClr val="dk1"/>
                  </a:solidFill>
                  <a:latin typeface="Calibri"/>
                  <a:ea typeface="Calibri"/>
                  <a:cs typeface="Calibri"/>
                  <a:sym typeface="Calibri"/>
                </a:rPr>
                <a:t>Align patient safety work with SDGs and WHO milestones</a:t>
              </a:r>
              <a:endParaRPr b="1"/>
            </a:p>
          </p:txBody>
        </p:sp>
        <p:sp>
          <p:nvSpPr>
            <p:cNvPr id="320" name="Google Shape;320;p17"/>
            <p:cNvSpPr/>
            <p:nvPr/>
          </p:nvSpPr>
          <p:spPr>
            <a:xfrm>
              <a:off x="0" y="3909477"/>
              <a:ext cx="2190496" cy="614364"/>
            </a:xfrm>
            <a:prstGeom prst="rect">
              <a:avLst/>
            </a:prstGeom>
            <a:solidFill>
              <a:schemeClr val="lt1"/>
            </a:solidFill>
            <a:ln w="9525" cap="flat" cmpd="sng">
              <a:solidFill>
                <a:schemeClr val="accent3"/>
              </a:solidFill>
              <a:prstDash val="solid"/>
              <a:round/>
              <a:headEnd type="none" w="sm" len="sm"/>
              <a:tailEnd type="none" w="sm" len="sm"/>
            </a:ln>
            <a:scene3d>
              <a:camera prst="orthographicFront"/>
              <a:lightRig rig="threePt" dir="t"/>
            </a:scene3d>
            <a:sp3d>
              <a:bevelT/>
            </a:sp3d>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7"/>
            <p:cNvSpPr txBox="1"/>
            <p:nvPr/>
          </p:nvSpPr>
          <p:spPr>
            <a:xfrm>
              <a:off x="0" y="3909477"/>
              <a:ext cx="2190496" cy="614364"/>
            </a:xfrm>
            <a:prstGeom prst="rect">
              <a:avLst/>
            </a:prstGeom>
            <a:noFill/>
            <a:ln>
              <a:noFill/>
            </a:ln>
            <a:scene3d>
              <a:camera prst="orthographicFront"/>
              <a:lightRig rig="threePt" dir="t"/>
            </a:scene3d>
            <a:sp3d>
              <a:bevelT/>
            </a:sp3d>
          </p:spPr>
          <p:txBody>
            <a:bodyPr spcFirstLastPara="1" wrap="square" lIns="115900" tIns="60675" rIns="115900" bIns="60675" anchor="ctr" anchorCtr="0">
              <a:noAutofit/>
            </a:bodyPr>
            <a:lstStyle/>
            <a:p>
              <a:pPr marL="0" marR="0" lvl="0" indent="0" algn="l" rtl="0">
                <a:lnSpc>
                  <a:spcPct val="90000"/>
                </a:lnSpc>
                <a:spcBef>
                  <a:spcPts val="0"/>
                </a:spcBef>
                <a:spcAft>
                  <a:spcPts val="0"/>
                </a:spcAft>
                <a:buClr>
                  <a:srgbClr val="0070C0"/>
                </a:buClr>
                <a:buSzPts val="2400"/>
                <a:buFont typeface="Calibri"/>
                <a:buNone/>
              </a:pPr>
              <a:r>
                <a:rPr lang="en-US" sz="2400" b="1">
                  <a:solidFill>
                    <a:srgbClr val="0070C0"/>
                  </a:solidFill>
                  <a:latin typeface="Calibri"/>
                  <a:ea typeface="Calibri"/>
                  <a:cs typeface="Calibri"/>
                  <a:sym typeface="Calibri"/>
                </a:rPr>
                <a:t>Align</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AD27-1AD5-B5F9-B415-8369ABF423A8}"/>
              </a:ext>
            </a:extLst>
          </p:cNvPr>
          <p:cNvSpPr>
            <a:spLocks noGrp="1"/>
          </p:cNvSpPr>
          <p:nvPr>
            <p:ph type="ctrTitle"/>
          </p:nvPr>
        </p:nvSpPr>
        <p:spPr>
          <a:xfrm>
            <a:off x="1032222" y="1122363"/>
            <a:ext cx="9144000" cy="2387600"/>
          </a:xfrm>
        </p:spPr>
        <p:txBody>
          <a:bodyPr>
            <a:normAutofit/>
          </a:bodyPr>
          <a:lstStyle/>
          <a:p>
            <a:r>
              <a:rPr lang="en-US" sz="3200" i="0" dirty="0"/>
              <a:t>Patient Safety Rapid Assessment Report-Facility Status</a:t>
            </a:r>
          </a:p>
        </p:txBody>
      </p:sp>
    </p:spTree>
    <p:extLst>
      <p:ext uri="{BB962C8B-B14F-4D97-AF65-F5344CB8AC3E}">
        <p14:creationId xmlns:p14="http://schemas.microsoft.com/office/powerpoint/2010/main" val="3836874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315AA-0C34-8F9C-4674-190C09498056}"/>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95D6AF62-5CB0-B876-ED81-D537F14E7B98}"/>
              </a:ext>
            </a:extLst>
          </p:cNvPr>
          <p:cNvSpPr>
            <a:spLocks noGrp="1"/>
          </p:cNvSpPr>
          <p:nvPr>
            <p:ph idx="1"/>
          </p:nvPr>
        </p:nvSpPr>
        <p:spPr/>
        <p:txBody>
          <a:bodyPr>
            <a:normAutofit/>
          </a:bodyPr>
          <a:lstStyle/>
          <a:p>
            <a:r>
              <a:rPr lang="en-US" dirty="0"/>
              <a:t>Voluntary reporting by </a:t>
            </a:r>
            <a:r>
              <a:rPr lang="en-US" b="1" dirty="0"/>
              <a:t>facilities across Kenya</a:t>
            </a:r>
            <a:r>
              <a:rPr lang="en-US" dirty="0"/>
              <a:t>, including </a:t>
            </a:r>
            <a:r>
              <a:rPr lang="en-US" b="1" dirty="0"/>
              <a:t>public, private, and faith-based institutions</a:t>
            </a:r>
            <a:endParaRPr lang="en-US" dirty="0"/>
          </a:p>
          <a:p>
            <a:r>
              <a:rPr lang="en-US" dirty="0"/>
              <a:t>No Mandatory responses</a:t>
            </a:r>
          </a:p>
          <a:p>
            <a:r>
              <a:rPr lang="en-US" dirty="0"/>
              <a:t>Data collection – </a:t>
            </a:r>
            <a:r>
              <a:rPr lang="en-US" b="1" dirty="0" err="1"/>
              <a:t>KoboCollect</a:t>
            </a:r>
            <a:endParaRPr lang="en-US" b="1" dirty="0"/>
          </a:p>
          <a:p>
            <a:r>
              <a:rPr lang="en-US" dirty="0"/>
              <a:t>Dates: 9-12</a:t>
            </a:r>
            <a:r>
              <a:rPr lang="en-US" baseline="30000" dirty="0"/>
              <a:t>th</a:t>
            </a:r>
            <a:r>
              <a:rPr lang="en-US" dirty="0"/>
              <a:t> June</a:t>
            </a:r>
          </a:p>
          <a:p>
            <a:r>
              <a:rPr lang="en-US" dirty="0"/>
              <a:t>Analysis - </a:t>
            </a:r>
            <a:r>
              <a:rPr lang="en-US" b="1" dirty="0"/>
              <a:t>IBM SPSS Statistics Version 27</a:t>
            </a:r>
            <a:r>
              <a:rPr lang="en-US" dirty="0"/>
              <a:t>. </a:t>
            </a:r>
          </a:p>
          <a:p>
            <a:r>
              <a:rPr lang="en-US" dirty="0"/>
              <a:t>Frequencies and percentages computed</a:t>
            </a:r>
          </a:p>
          <a:p>
            <a:r>
              <a:rPr lang="en-US" dirty="0"/>
              <a:t>Dates: 9-12</a:t>
            </a:r>
            <a:r>
              <a:rPr lang="en-US" baseline="30000" dirty="0"/>
              <a:t>th</a:t>
            </a:r>
            <a:r>
              <a:rPr lang="en-US" dirty="0"/>
              <a:t> June</a:t>
            </a:r>
          </a:p>
          <a:p>
            <a:r>
              <a:rPr lang="en-US" dirty="0"/>
              <a:t>Number of facilities-98</a:t>
            </a:r>
          </a:p>
        </p:txBody>
      </p:sp>
    </p:spTree>
    <p:extLst>
      <p:ext uri="{BB962C8B-B14F-4D97-AF65-F5344CB8AC3E}">
        <p14:creationId xmlns:p14="http://schemas.microsoft.com/office/powerpoint/2010/main" val="2458216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57F27-8BBE-989E-1B52-41E48D554653}"/>
              </a:ext>
            </a:extLst>
          </p:cNvPr>
          <p:cNvSpPr>
            <a:spLocks noGrp="1"/>
          </p:cNvSpPr>
          <p:nvPr>
            <p:ph type="title"/>
          </p:nvPr>
        </p:nvSpPr>
        <p:spPr/>
        <p:txBody>
          <a:bodyPr/>
          <a:lstStyle/>
          <a:p>
            <a:r>
              <a:rPr lang="en-US" dirty="0"/>
              <a:t>Areas of Assessment</a:t>
            </a:r>
          </a:p>
        </p:txBody>
      </p:sp>
      <p:sp>
        <p:nvSpPr>
          <p:cNvPr id="3" name="Content Placeholder 2">
            <a:extLst>
              <a:ext uri="{FF2B5EF4-FFF2-40B4-BE49-F238E27FC236}">
                <a16:creationId xmlns:a16="http://schemas.microsoft.com/office/drawing/2014/main" id="{EA7D8737-F9F0-FE9D-97F1-405EB68A4216}"/>
              </a:ext>
            </a:extLst>
          </p:cNvPr>
          <p:cNvSpPr>
            <a:spLocks noGrp="1"/>
          </p:cNvSpPr>
          <p:nvPr>
            <p:ph idx="1"/>
          </p:nvPr>
        </p:nvSpPr>
        <p:spPr/>
        <p:txBody>
          <a:bodyPr anchor="ctr">
            <a:normAutofit/>
          </a:bodyPr>
          <a:lstStyle/>
          <a:p>
            <a:pPr marL="514350" indent="-514350">
              <a:buFont typeface="+mj-lt"/>
              <a:buAutoNum type="arabicPeriod"/>
            </a:pPr>
            <a:r>
              <a:rPr lang="en-US" dirty="0">
                <a:latin typeface="Aptos" panose="020B0004020202020204" pitchFamily="34" charset="0"/>
              </a:rPr>
              <a:t>Governance and Strategic Direction</a:t>
            </a:r>
          </a:p>
          <a:p>
            <a:pPr marL="514350" indent="-514350">
              <a:buFont typeface="+mj-lt"/>
              <a:buAutoNum type="arabicPeriod"/>
            </a:pPr>
            <a:r>
              <a:rPr lang="en-US" dirty="0">
                <a:latin typeface="Aptos" panose="020B0004020202020204" pitchFamily="34" charset="0"/>
              </a:rPr>
              <a:t>Policy, Regulation, and Standards</a:t>
            </a:r>
          </a:p>
          <a:p>
            <a:pPr marL="514350" indent="-514350">
              <a:buFont typeface="+mj-lt"/>
              <a:buAutoNum type="arabicPeriod"/>
            </a:pPr>
            <a:r>
              <a:rPr lang="en-US" dirty="0">
                <a:latin typeface="Aptos" panose="020B0004020202020204" pitchFamily="34" charset="0"/>
              </a:rPr>
              <a:t>Reporting and Learning Systems</a:t>
            </a:r>
          </a:p>
          <a:p>
            <a:pPr marL="514350" indent="-514350">
              <a:buFont typeface="+mj-lt"/>
              <a:buAutoNum type="arabicPeriod"/>
            </a:pPr>
            <a:r>
              <a:rPr lang="en-US" dirty="0">
                <a:latin typeface="Aptos" panose="020B0004020202020204" pitchFamily="34" charset="0"/>
              </a:rPr>
              <a:t>Clinical Safety and Procedures</a:t>
            </a:r>
          </a:p>
          <a:p>
            <a:pPr marL="514350" indent="-514350">
              <a:buFont typeface="+mj-lt"/>
              <a:buAutoNum type="arabicPeriod"/>
            </a:pPr>
            <a:r>
              <a:rPr lang="en-US" dirty="0">
                <a:latin typeface="Aptos" panose="020B0004020202020204" pitchFamily="34" charset="0"/>
              </a:rPr>
              <a:t>Infection Prevention and Control (IPC)</a:t>
            </a:r>
          </a:p>
          <a:p>
            <a:pPr marL="514350" indent="-514350">
              <a:buFont typeface="+mj-lt"/>
              <a:buAutoNum type="arabicPeriod"/>
            </a:pPr>
            <a:r>
              <a:rPr lang="en-US" dirty="0">
                <a:latin typeface="Aptos" panose="020B0004020202020204" pitchFamily="34" charset="0"/>
              </a:rPr>
              <a:t>Medicines and Equipment Safety</a:t>
            </a:r>
          </a:p>
          <a:p>
            <a:pPr marL="514350" indent="-514350">
              <a:buFont typeface="+mj-lt"/>
              <a:buAutoNum type="arabicPeriod"/>
            </a:pPr>
            <a:r>
              <a:rPr lang="en-US" dirty="0">
                <a:latin typeface="Aptos" panose="020B0004020202020204" pitchFamily="34" charset="0"/>
              </a:rPr>
              <a:t>Patient and Family Engagement</a:t>
            </a:r>
          </a:p>
          <a:p>
            <a:pPr marL="514350" indent="-514350">
              <a:buFont typeface="+mj-lt"/>
              <a:buAutoNum type="arabicPeriod"/>
            </a:pPr>
            <a:r>
              <a:rPr lang="en-US" dirty="0">
                <a:latin typeface="Aptos" panose="020B0004020202020204" pitchFamily="34" charset="0"/>
              </a:rPr>
              <a:t>Health Workforce Education and Safety</a:t>
            </a:r>
          </a:p>
          <a:p>
            <a:pPr marL="514350" indent="-514350">
              <a:buFont typeface="+mj-lt"/>
              <a:buAutoNum type="arabicPeriod"/>
            </a:pPr>
            <a:r>
              <a:rPr lang="en-US" dirty="0">
                <a:latin typeface="Aptos" panose="020B0004020202020204" pitchFamily="34" charset="0"/>
              </a:rPr>
              <a:t>Safety Culture, Learning and QI</a:t>
            </a:r>
          </a:p>
          <a:p>
            <a:pPr marL="514350" indent="-514350">
              <a:buFont typeface="+mj-lt"/>
              <a:buAutoNum type="arabicPeriod"/>
            </a:pPr>
            <a:r>
              <a:rPr lang="en-US" dirty="0">
                <a:latin typeface="Aptos" panose="020B0004020202020204" pitchFamily="34" charset="0"/>
              </a:rPr>
              <a:t>Resources and Partnerships</a:t>
            </a:r>
          </a:p>
        </p:txBody>
      </p:sp>
    </p:spTree>
    <p:extLst>
      <p:ext uri="{BB962C8B-B14F-4D97-AF65-F5344CB8AC3E}">
        <p14:creationId xmlns:p14="http://schemas.microsoft.com/office/powerpoint/2010/main" val="852376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4AABC-75B9-9259-1624-FE335CA1A826}"/>
              </a:ext>
            </a:extLst>
          </p:cNvPr>
          <p:cNvSpPr>
            <a:spLocks noGrp="1"/>
          </p:cNvSpPr>
          <p:nvPr>
            <p:ph type="title"/>
          </p:nvPr>
        </p:nvSpPr>
        <p:spPr/>
        <p:txBody>
          <a:bodyPr/>
          <a:lstStyle/>
          <a:p>
            <a:r>
              <a:rPr lang="en-US" dirty="0"/>
              <a:t>Respondents Designation</a:t>
            </a:r>
          </a:p>
        </p:txBody>
      </p:sp>
      <p:sp>
        <p:nvSpPr>
          <p:cNvPr id="3" name="Content Placeholder 2">
            <a:extLst>
              <a:ext uri="{FF2B5EF4-FFF2-40B4-BE49-F238E27FC236}">
                <a16:creationId xmlns:a16="http://schemas.microsoft.com/office/drawing/2014/main" id="{EDA437E9-9C9D-43B0-5974-60E2071559E8}"/>
              </a:ext>
            </a:extLst>
          </p:cNvPr>
          <p:cNvSpPr>
            <a:spLocks noGrp="1"/>
          </p:cNvSpPr>
          <p:nvPr>
            <p:ph idx="1"/>
          </p:nvPr>
        </p:nvSpPr>
        <p:spPr>
          <a:xfrm>
            <a:off x="5970494" y="2143845"/>
            <a:ext cx="5832182" cy="3825300"/>
          </a:xfrm>
        </p:spPr>
        <p:txBody>
          <a:bodyPr anchor="ctr">
            <a:normAutofit fontScale="92500" lnSpcReduction="10000"/>
          </a:bodyPr>
          <a:lstStyle/>
          <a:p>
            <a:r>
              <a:rPr lang="en-US" b="1" dirty="0">
                <a:latin typeface="Aptos" panose="020B0004020202020204" pitchFamily="34" charset="0"/>
              </a:rPr>
              <a:t>Less than half of facilities had designated staff focused specifically on patient safety or quality improvement</a:t>
            </a:r>
          </a:p>
          <a:p>
            <a:pPr lvl="1"/>
            <a:r>
              <a:rPr lang="en-US" dirty="0">
                <a:latin typeface="Aptos" panose="020B0004020202020204" pitchFamily="34" charset="0"/>
              </a:rPr>
              <a:t>Fragmented efforts, reduced accountability, and inconsistent reporting. </a:t>
            </a:r>
          </a:p>
          <a:p>
            <a:pPr lvl="1"/>
            <a:r>
              <a:rPr lang="en-US" dirty="0">
                <a:latin typeface="Aptos" panose="020B0004020202020204" pitchFamily="34" charset="0"/>
              </a:rPr>
              <a:t>The diversity of respondent roles suggests that patient safety responsibilities are frequently distributed without formal mandate or adequate training</a:t>
            </a:r>
          </a:p>
        </p:txBody>
      </p:sp>
      <p:pic>
        <p:nvPicPr>
          <p:cNvPr id="5" name="Picture 4">
            <a:extLst>
              <a:ext uri="{FF2B5EF4-FFF2-40B4-BE49-F238E27FC236}">
                <a16:creationId xmlns:a16="http://schemas.microsoft.com/office/drawing/2014/main" id="{0F23FFFE-CA4C-2D5C-AE0B-E300C99FD415}"/>
              </a:ext>
            </a:extLst>
          </p:cNvPr>
          <p:cNvPicPr>
            <a:picLocks noChangeAspect="1"/>
          </p:cNvPicPr>
          <p:nvPr/>
        </p:nvPicPr>
        <p:blipFill>
          <a:blip r:embed="rId2"/>
          <a:stretch>
            <a:fillRect/>
          </a:stretch>
        </p:blipFill>
        <p:spPr>
          <a:xfrm>
            <a:off x="731622" y="2112434"/>
            <a:ext cx="5097759" cy="3888121"/>
          </a:xfrm>
          <a:prstGeom prst="rect">
            <a:avLst/>
          </a:prstGeom>
          <a:ln>
            <a:solidFill>
              <a:schemeClr val="accent1"/>
            </a:solidFill>
          </a:ln>
        </p:spPr>
      </p:pic>
    </p:spTree>
    <p:extLst>
      <p:ext uri="{BB962C8B-B14F-4D97-AF65-F5344CB8AC3E}">
        <p14:creationId xmlns:p14="http://schemas.microsoft.com/office/powerpoint/2010/main" val="61543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6E570-728B-39E5-9AC9-27FD43F35D78}"/>
              </a:ext>
            </a:extLst>
          </p:cNvPr>
          <p:cNvSpPr>
            <a:spLocks noGrp="1"/>
          </p:cNvSpPr>
          <p:nvPr>
            <p:ph type="title"/>
          </p:nvPr>
        </p:nvSpPr>
        <p:spPr/>
        <p:txBody>
          <a:bodyPr/>
          <a:lstStyle/>
          <a:p>
            <a:r>
              <a:rPr lang="en-US" dirty="0"/>
              <a:t>Findings</a:t>
            </a:r>
          </a:p>
        </p:txBody>
      </p:sp>
      <p:pic>
        <p:nvPicPr>
          <p:cNvPr id="4" name="Picture 3">
            <a:extLst>
              <a:ext uri="{FF2B5EF4-FFF2-40B4-BE49-F238E27FC236}">
                <a16:creationId xmlns:a16="http://schemas.microsoft.com/office/drawing/2014/main" id="{F6165281-4D4B-56CD-512A-2F0DFC1D9DC6}"/>
              </a:ext>
            </a:extLst>
          </p:cNvPr>
          <p:cNvPicPr>
            <a:picLocks noChangeAspect="1"/>
          </p:cNvPicPr>
          <p:nvPr/>
        </p:nvPicPr>
        <p:blipFill>
          <a:blip r:embed="rId2"/>
          <a:stretch>
            <a:fillRect/>
          </a:stretch>
        </p:blipFill>
        <p:spPr>
          <a:xfrm>
            <a:off x="838200" y="2291617"/>
            <a:ext cx="4562508" cy="2752745"/>
          </a:xfrm>
          <a:prstGeom prst="rect">
            <a:avLst/>
          </a:prstGeom>
          <a:ln>
            <a:solidFill>
              <a:schemeClr val="accent1"/>
            </a:solidFill>
          </a:ln>
        </p:spPr>
      </p:pic>
      <p:pic>
        <p:nvPicPr>
          <p:cNvPr id="6" name="Picture 5">
            <a:extLst>
              <a:ext uri="{FF2B5EF4-FFF2-40B4-BE49-F238E27FC236}">
                <a16:creationId xmlns:a16="http://schemas.microsoft.com/office/drawing/2014/main" id="{8C7E68A9-540E-A771-5451-ACAC5D923C8A}"/>
              </a:ext>
            </a:extLst>
          </p:cNvPr>
          <p:cNvPicPr>
            <a:picLocks noChangeAspect="1"/>
          </p:cNvPicPr>
          <p:nvPr/>
        </p:nvPicPr>
        <p:blipFill>
          <a:blip r:embed="rId3"/>
          <a:stretch>
            <a:fillRect/>
          </a:stretch>
        </p:blipFill>
        <p:spPr>
          <a:xfrm>
            <a:off x="6679173" y="2291617"/>
            <a:ext cx="4486308" cy="2667019"/>
          </a:xfrm>
          <a:prstGeom prst="rect">
            <a:avLst/>
          </a:prstGeom>
        </p:spPr>
      </p:pic>
      <p:sp>
        <p:nvSpPr>
          <p:cNvPr id="3" name="Oval 2">
            <a:extLst>
              <a:ext uri="{FF2B5EF4-FFF2-40B4-BE49-F238E27FC236}">
                <a16:creationId xmlns:a16="http://schemas.microsoft.com/office/drawing/2014/main" id="{B749D2ED-2645-C822-8A0F-5763FFE603FB}"/>
              </a:ext>
            </a:extLst>
          </p:cNvPr>
          <p:cNvSpPr/>
          <p:nvPr/>
        </p:nvSpPr>
        <p:spPr>
          <a:xfrm>
            <a:off x="1337022" y="4064854"/>
            <a:ext cx="3903489" cy="70693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942479C-F129-E1F5-C1E6-697A0D81675E}"/>
              </a:ext>
            </a:extLst>
          </p:cNvPr>
          <p:cNvSpPr/>
          <p:nvPr/>
        </p:nvSpPr>
        <p:spPr>
          <a:xfrm>
            <a:off x="6852877" y="3696019"/>
            <a:ext cx="3903489" cy="368835"/>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2154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3" name="Picture 2" descr="A black and white poster with icons&#10;&#10;AI-generated content may be incorrect.">
            <a:extLst>
              <a:ext uri="{FF2B5EF4-FFF2-40B4-BE49-F238E27FC236}">
                <a16:creationId xmlns:a16="http://schemas.microsoft.com/office/drawing/2014/main" id="{1D494E11-6B5B-D27A-856E-D244A29F271A}"/>
              </a:ext>
            </a:extLst>
          </p:cNvPr>
          <p:cNvPicPr>
            <a:picLocks noChangeAspect="1"/>
          </p:cNvPicPr>
          <p:nvPr/>
        </p:nvPicPr>
        <p:blipFill>
          <a:blip r:embed="rId2"/>
          <a:stretch>
            <a:fillRect/>
          </a:stretch>
        </p:blipFill>
        <p:spPr>
          <a:xfrm>
            <a:off x="2774768" y="0"/>
            <a:ext cx="6858000" cy="6858000"/>
          </a:xfrm>
          <a:prstGeom prst="rect">
            <a:avLst/>
          </a:prstGeom>
        </p:spPr>
      </p:pic>
    </p:spTree>
    <p:extLst>
      <p:ext uri="{BB962C8B-B14F-4D97-AF65-F5344CB8AC3E}">
        <p14:creationId xmlns:p14="http://schemas.microsoft.com/office/powerpoint/2010/main" val="635754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8BC60-C9CB-7446-4746-FA3D2F39F370}"/>
              </a:ext>
            </a:extLst>
          </p:cNvPr>
          <p:cNvSpPr>
            <a:spLocks noGrp="1"/>
          </p:cNvSpPr>
          <p:nvPr>
            <p:ph type="title"/>
          </p:nvPr>
        </p:nvSpPr>
        <p:spPr>
          <a:xfrm>
            <a:off x="838200" y="365125"/>
            <a:ext cx="10515600" cy="1325563"/>
          </a:xfrm>
        </p:spPr>
        <p:txBody>
          <a:bodyPr>
            <a:normAutofit fontScale="90000"/>
          </a:bodyPr>
          <a:lstStyle/>
          <a:p>
            <a:r>
              <a:rPr lang="en-US" sz="5400" b="1" dirty="0"/>
              <a:t>Governance and Strategic Direction</a:t>
            </a:r>
            <a:endParaRPr lang="en-US" sz="5400" dirty="0"/>
          </a:p>
        </p:txBody>
      </p:sp>
      <p:graphicFrame>
        <p:nvGraphicFramePr>
          <p:cNvPr id="5" name="Content Placeholder 2">
            <a:extLst>
              <a:ext uri="{FF2B5EF4-FFF2-40B4-BE49-F238E27FC236}">
                <a16:creationId xmlns:a16="http://schemas.microsoft.com/office/drawing/2014/main" id="{154C05F7-F80A-0987-97E7-D2FA0A3788ED}"/>
              </a:ext>
            </a:extLst>
          </p:cNvPr>
          <p:cNvGraphicFramePr>
            <a:graphicFrameLocks noGrp="1"/>
          </p:cNvGraphicFramePr>
          <p:nvPr>
            <p:ph idx="1"/>
            <p:extLst>
              <p:ext uri="{D42A27DB-BD31-4B8C-83A1-F6EECF244321}">
                <p14:modId xmlns:p14="http://schemas.microsoft.com/office/powerpoint/2010/main" val="710903121"/>
              </p:ext>
            </p:extLst>
          </p:nvPr>
        </p:nvGraphicFramePr>
        <p:xfrm>
          <a:off x="929640" y="1314894"/>
          <a:ext cx="10515600" cy="4228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4F490D78-5DF8-2446-AEAA-D7A125B6B308}"/>
              </a:ext>
            </a:extLst>
          </p:cNvPr>
          <p:cNvSpPr txBox="1"/>
          <p:nvPr/>
        </p:nvSpPr>
        <p:spPr>
          <a:xfrm>
            <a:off x="0" y="5286615"/>
            <a:ext cx="12192000" cy="646331"/>
          </a:xfrm>
          <a:prstGeom prst="rect">
            <a:avLst/>
          </a:prstGeom>
          <a:solidFill>
            <a:schemeClr val="tx1">
              <a:lumMod val="75000"/>
              <a:lumOff val="25000"/>
            </a:schemeClr>
          </a:solidFill>
        </p:spPr>
        <p:txBody>
          <a:bodyPr wrap="square" rtlCol="0">
            <a:spAutoFit/>
          </a:bodyPr>
          <a:lstStyle/>
          <a:p>
            <a:r>
              <a:rPr lang="en-US" sz="1800" b="1" dirty="0">
                <a:solidFill>
                  <a:schemeClr val="bg1"/>
                </a:solidFill>
                <a:latin typeface="Aptos" panose="020B0004020202020204" pitchFamily="34" charset="0"/>
              </a:rPr>
              <a:t>Patient safety efforts are hindered by weak accountability, poor coordination, and inconsistent guidance, with limited institutional support threatening the sustainability and overall impact on healthcare quality and outcomes</a:t>
            </a:r>
          </a:p>
        </p:txBody>
      </p:sp>
    </p:spTree>
    <p:extLst>
      <p:ext uri="{BB962C8B-B14F-4D97-AF65-F5344CB8AC3E}">
        <p14:creationId xmlns:p14="http://schemas.microsoft.com/office/powerpoint/2010/main" val="4053306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37413-27AF-C33F-6E05-13E5E4E7646E}"/>
              </a:ext>
            </a:extLst>
          </p:cNvPr>
          <p:cNvSpPr>
            <a:spLocks noGrp="1"/>
          </p:cNvSpPr>
          <p:nvPr>
            <p:ph type="title"/>
          </p:nvPr>
        </p:nvSpPr>
        <p:spPr>
          <a:xfrm>
            <a:off x="1524000" y="548640"/>
            <a:ext cx="9160475" cy="1132258"/>
          </a:xfrm>
        </p:spPr>
        <p:txBody>
          <a:bodyPr anchor="ctr">
            <a:normAutofit/>
          </a:bodyPr>
          <a:lstStyle/>
          <a:p>
            <a:pPr algn="ctr"/>
            <a:r>
              <a:rPr lang="en-US" b="1" dirty="0"/>
              <a:t>Policy, Regulation, and Standards</a:t>
            </a:r>
            <a:endParaRPr lang="en-US"/>
          </a:p>
        </p:txBody>
      </p:sp>
      <p:graphicFrame>
        <p:nvGraphicFramePr>
          <p:cNvPr id="5" name="Content Placeholder 2">
            <a:extLst>
              <a:ext uri="{FF2B5EF4-FFF2-40B4-BE49-F238E27FC236}">
                <a16:creationId xmlns:a16="http://schemas.microsoft.com/office/drawing/2014/main" id="{B593B1D1-1882-9AE9-570B-27DB70F9F045}"/>
              </a:ext>
            </a:extLst>
          </p:cNvPr>
          <p:cNvGraphicFramePr>
            <a:graphicFrameLocks noGrp="1"/>
          </p:cNvGraphicFramePr>
          <p:nvPr>
            <p:ph idx="1"/>
            <p:extLst>
              <p:ext uri="{D42A27DB-BD31-4B8C-83A1-F6EECF244321}">
                <p14:modId xmlns:p14="http://schemas.microsoft.com/office/powerpoint/2010/main" val="2639558858"/>
              </p:ext>
            </p:extLst>
          </p:nvPr>
        </p:nvGraphicFramePr>
        <p:xfrm>
          <a:off x="928325" y="1246351"/>
          <a:ext cx="10335350" cy="4066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8A92ED58-3AD3-14FF-9D7D-13033019FAE5}"/>
              </a:ext>
            </a:extLst>
          </p:cNvPr>
          <p:cNvSpPr txBox="1"/>
          <p:nvPr/>
        </p:nvSpPr>
        <p:spPr>
          <a:xfrm>
            <a:off x="991240" y="4994622"/>
            <a:ext cx="10335350" cy="923330"/>
          </a:xfrm>
          <a:prstGeom prst="rect">
            <a:avLst/>
          </a:prstGeom>
          <a:noFill/>
        </p:spPr>
        <p:txBody>
          <a:bodyPr wrap="square" rtlCol="0">
            <a:spAutoFit/>
          </a:bodyPr>
          <a:lstStyle/>
          <a:p>
            <a:r>
              <a:rPr lang="en-US" b="1" dirty="0">
                <a:solidFill>
                  <a:schemeClr val="tx2">
                    <a:lumMod val="75000"/>
                    <a:lumOff val="25000"/>
                  </a:schemeClr>
                </a:solidFill>
              </a:rPr>
              <a:t>Adherence to national safety standards is strengthening healthcare quality, but limited awareness of global frameworks and weak feedback mechanisms hinder the adoption of best practices and reduce the responsiveness of national policies.</a:t>
            </a:r>
          </a:p>
        </p:txBody>
      </p:sp>
    </p:spTree>
    <p:extLst>
      <p:ext uri="{BB962C8B-B14F-4D97-AF65-F5344CB8AC3E}">
        <p14:creationId xmlns:p14="http://schemas.microsoft.com/office/powerpoint/2010/main" val="273396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AC984-8453-0E69-2A47-1A50B89C7E7C}"/>
              </a:ext>
            </a:extLst>
          </p:cNvPr>
          <p:cNvSpPr>
            <a:spLocks noGrp="1"/>
          </p:cNvSpPr>
          <p:nvPr>
            <p:ph type="title"/>
          </p:nvPr>
        </p:nvSpPr>
        <p:spPr/>
        <p:txBody>
          <a:bodyPr/>
          <a:lstStyle/>
          <a:p>
            <a:r>
              <a:rPr lang="en-US" b="1" dirty="0"/>
              <a:t>Reporting and Learning Systems</a:t>
            </a:r>
            <a:endParaRPr lang="en-US" dirty="0"/>
          </a:p>
        </p:txBody>
      </p:sp>
      <p:pic>
        <p:nvPicPr>
          <p:cNvPr id="5" name="Content Placeholder 4">
            <a:extLst>
              <a:ext uri="{FF2B5EF4-FFF2-40B4-BE49-F238E27FC236}">
                <a16:creationId xmlns:a16="http://schemas.microsoft.com/office/drawing/2014/main" id="{1D43C602-4311-B49C-5704-CB5058D276E3}"/>
              </a:ext>
            </a:extLst>
          </p:cNvPr>
          <p:cNvPicPr>
            <a:picLocks noGrp="1" noChangeAspect="1"/>
          </p:cNvPicPr>
          <p:nvPr>
            <p:ph idx="1"/>
          </p:nvPr>
        </p:nvPicPr>
        <p:blipFill>
          <a:blip r:embed="rId2"/>
          <a:stretch>
            <a:fillRect/>
          </a:stretch>
        </p:blipFill>
        <p:spPr>
          <a:xfrm>
            <a:off x="66487" y="1590596"/>
            <a:ext cx="7924907" cy="4333793"/>
          </a:xfrm>
          <a:ln w="57150">
            <a:solidFill>
              <a:srgbClr val="7030A0"/>
            </a:solidFill>
          </a:ln>
        </p:spPr>
      </p:pic>
      <p:sp>
        <p:nvSpPr>
          <p:cNvPr id="6" name="TextBox 5">
            <a:extLst>
              <a:ext uri="{FF2B5EF4-FFF2-40B4-BE49-F238E27FC236}">
                <a16:creationId xmlns:a16="http://schemas.microsoft.com/office/drawing/2014/main" id="{9BADA9B0-AEC1-281B-D258-2CB35D62D39A}"/>
              </a:ext>
            </a:extLst>
          </p:cNvPr>
          <p:cNvSpPr txBox="1"/>
          <p:nvPr/>
        </p:nvSpPr>
        <p:spPr>
          <a:xfrm>
            <a:off x="8045183" y="1944062"/>
            <a:ext cx="3965069" cy="2677656"/>
          </a:xfrm>
          <a:prstGeom prst="rect">
            <a:avLst/>
          </a:prstGeom>
          <a:noFill/>
        </p:spPr>
        <p:txBody>
          <a:bodyPr wrap="square" rtlCol="0">
            <a:spAutoFit/>
          </a:bodyPr>
          <a:lstStyle/>
          <a:p>
            <a:r>
              <a:rPr lang="en-US" sz="2400" b="1" i="1" dirty="0">
                <a:solidFill>
                  <a:schemeClr val="accent6">
                    <a:lumMod val="75000"/>
                  </a:schemeClr>
                </a:solidFill>
                <a:latin typeface="Aptos" panose="020B0004020202020204" pitchFamily="34" charset="0"/>
              </a:rPr>
              <a:t>Weak incident reporting, limited analysis, and rare safety reviews hinder risk identification and learning, reducing the effectiveness of patient safety improvement efforts</a:t>
            </a:r>
          </a:p>
        </p:txBody>
      </p:sp>
    </p:spTree>
    <p:extLst>
      <p:ext uri="{BB962C8B-B14F-4D97-AF65-F5344CB8AC3E}">
        <p14:creationId xmlns:p14="http://schemas.microsoft.com/office/powerpoint/2010/main" val="138505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68892-2E47-75F6-4BF9-07221E731CC7}"/>
              </a:ext>
            </a:extLst>
          </p:cNvPr>
          <p:cNvSpPr>
            <a:spLocks noGrp="1"/>
          </p:cNvSpPr>
          <p:nvPr>
            <p:ph type="title"/>
          </p:nvPr>
        </p:nvSpPr>
        <p:spPr/>
        <p:txBody>
          <a:bodyPr/>
          <a:lstStyle/>
          <a:p>
            <a:r>
              <a:rPr lang="en-US" b="1" dirty="0"/>
              <a:t>Clinical Safety and Procedures</a:t>
            </a:r>
            <a:endParaRPr lang="en-US" dirty="0"/>
          </a:p>
        </p:txBody>
      </p:sp>
      <p:pic>
        <p:nvPicPr>
          <p:cNvPr id="5" name="Content Placeholder 4">
            <a:extLst>
              <a:ext uri="{FF2B5EF4-FFF2-40B4-BE49-F238E27FC236}">
                <a16:creationId xmlns:a16="http://schemas.microsoft.com/office/drawing/2014/main" id="{650807B4-92CE-51A5-BB1F-672EE052FF86}"/>
              </a:ext>
            </a:extLst>
          </p:cNvPr>
          <p:cNvPicPr>
            <a:picLocks noGrp="1" noChangeAspect="1"/>
          </p:cNvPicPr>
          <p:nvPr>
            <p:ph idx="1"/>
          </p:nvPr>
        </p:nvPicPr>
        <p:blipFill>
          <a:blip r:embed="rId2"/>
          <a:stretch>
            <a:fillRect/>
          </a:stretch>
        </p:blipFill>
        <p:spPr>
          <a:xfrm>
            <a:off x="838200" y="2197069"/>
            <a:ext cx="7437504" cy="4026997"/>
          </a:xfrm>
          <a:ln w="38100">
            <a:solidFill>
              <a:schemeClr val="accent3">
                <a:lumMod val="60000"/>
                <a:lumOff val="40000"/>
              </a:schemeClr>
            </a:solidFill>
          </a:ln>
        </p:spPr>
      </p:pic>
      <p:sp>
        <p:nvSpPr>
          <p:cNvPr id="6" name="Rectangle: Rounded Corners 5">
            <a:extLst>
              <a:ext uri="{FF2B5EF4-FFF2-40B4-BE49-F238E27FC236}">
                <a16:creationId xmlns:a16="http://schemas.microsoft.com/office/drawing/2014/main" id="{B2FBCEF5-7682-EFA8-DA6B-9577DC0D2875}"/>
              </a:ext>
            </a:extLst>
          </p:cNvPr>
          <p:cNvSpPr/>
          <p:nvPr/>
        </p:nvSpPr>
        <p:spPr>
          <a:xfrm>
            <a:off x="8437069" y="2197070"/>
            <a:ext cx="3275034" cy="4026996"/>
          </a:xfrm>
          <a:prstGeom prst="roundRect">
            <a:avLst/>
          </a:prstGeom>
          <a:solidFill>
            <a:schemeClr val="bg1"/>
          </a:solidFill>
          <a:ln w="28575">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bg2">
                    <a:lumMod val="25000"/>
                  </a:schemeClr>
                </a:solidFill>
                <a:latin typeface="Aptos" panose="020B0004020202020204" pitchFamily="34" charset="0"/>
              </a:rPr>
              <a:t>Strong prescribing and patient identification improve safety, but gaps in checklists, equipment handling, and LASA labeling still threaten patient safety.</a:t>
            </a:r>
          </a:p>
        </p:txBody>
      </p:sp>
    </p:spTree>
    <p:extLst>
      <p:ext uri="{BB962C8B-B14F-4D97-AF65-F5344CB8AC3E}">
        <p14:creationId xmlns:p14="http://schemas.microsoft.com/office/powerpoint/2010/main" val="4257457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06114-E268-3626-A372-E936E85391E0}"/>
              </a:ext>
            </a:extLst>
          </p:cNvPr>
          <p:cNvSpPr>
            <a:spLocks noGrp="1"/>
          </p:cNvSpPr>
          <p:nvPr>
            <p:ph type="title"/>
          </p:nvPr>
        </p:nvSpPr>
        <p:spPr/>
        <p:txBody>
          <a:bodyPr/>
          <a:lstStyle/>
          <a:p>
            <a:r>
              <a:rPr lang="en-US" b="1" dirty="0"/>
              <a:t>Infection Prevention and Control (IPC)</a:t>
            </a:r>
            <a:endParaRPr lang="en-US" dirty="0"/>
          </a:p>
        </p:txBody>
      </p:sp>
      <p:pic>
        <p:nvPicPr>
          <p:cNvPr id="5" name="Content Placeholder 4">
            <a:extLst>
              <a:ext uri="{FF2B5EF4-FFF2-40B4-BE49-F238E27FC236}">
                <a16:creationId xmlns:a16="http://schemas.microsoft.com/office/drawing/2014/main" id="{EB0CE507-1ABA-DC73-CF40-C409D2926EAA}"/>
              </a:ext>
            </a:extLst>
          </p:cNvPr>
          <p:cNvPicPr>
            <a:picLocks noGrp="1" noChangeAspect="1"/>
          </p:cNvPicPr>
          <p:nvPr>
            <p:ph idx="1"/>
          </p:nvPr>
        </p:nvPicPr>
        <p:blipFill>
          <a:blip r:embed="rId2"/>
          <a:stretch>
            <a:fillRect/>
          </a:stretch>
        </p:blipFill>
        <p:spPr>
          <a:xfrm>
            <a:off x="3481147" y="1593411"/>
            <a:ext cx="8709654" cy="4077405"/>
          </a:xfrm>
        </p:spPr>
      </p:pic>
      <p:sp>
        <p:nvSpPr>
          <p:cNvPr id="6" name="TextBox 5">
            <a:extLst>
              <a:ext uri="{FF2B5EF4-FFF2-40B4-BE49-F238E27FC236}">
                <a16:creationId xmlns:a16="http://schemas.microsoft.com/office/drawing/2014/main" id="{845E642C-1E5A-A410-33B1-E9F49F52DC17}"/>
              </a:ext>
            </a:extLst>
          </p:cNvPr>
          <p:cNvSpPr txBox="1"/>
          <p:nvPr/>
        </p:nvSpPr>
        <p:spPr>
          <a:xfrm>
            <a:off x="76839" y="1593412"/>
            <a:ext cx="3396343" cy="3170099"/>
          </a:xfrm>
          <a:prstGeom prst="rect">
            <a:avLst/>
          </a:prstGeom>
          <a:solidFill>
            <a:schemeClr val="tx2">
              <a:lumMod val="10000"/>
              <a:lumOff val="90000"/>
            </a:schemeClr>
          </a:solidFill>
        </p:spPr>
        <p:txBody>
          <a:bodyPr wrap="square" rtlCol="0">
            <a:spAutoFit/>
          </a:bodyPr>
          <a:lstStyle/>
          <a:p>
            <a:r>
              <a:rPr lang="en-US" sz="2000" b="1" dirty="0">
                <a:solidFill>
                  <a:schemeClr val="tx1">
                    <a:lumMod val="75000"/>
                    <a:lumOff val="25000"/>
                  </a:schemeClr>
                </a:solidFill>
                <a:latin typeface="Aptos" panose="020B0004020202020204" pitchFamily="34" charset="0"/>
              </a:rPr>
              <a:t>Use of IPC guidelines and strong hand hygiene monitoring are reinforcing IPC efforts in many facilities. However, limited HAI surveillance and underuse of care bundles weaken the ability to detect outbreaks early and prevent HAIs</a:t>
            </a:r>
          </a:p>
        </p:txBody>
      </p:sp>
    </p:spTree>
    <p:extLst>
      <p:ext uri="{BB962C8B-B14F-4D97-AF65-F5344CB8AC3E}">
        <p14:creationId xmlns:p14="http://schemas.microsoft.com/office/powerpoint/2010/main" val="146043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155C2-7C08-60A0-98F3-C436B7DC0E91}"/>
              </a:ext>
            </a:extLst>
          </p:cNvPr>
          <p:cNvSpPr>
            <a:spLocks noGrp="1"/>
          </p:cNvSpPr>
          <p:nvPr>
            <p:ph type="title"/>
          </p:nvPr>
        </p:nvSpPr>
        <p:spPr/>
        <p:txBody>
          <a:bodyPr/>
          <a:lstStyle/>
          <a:p>
            <a:r>
              <a:rPr lang="en-US" b="1" dirty="0"/>
              <a:t>Medicines and Equipment Safety</a:t>
            </a:r>
            <a:endParaRPr lang="en-US" dirty="0"/>
          </a:p>
        </p:txBody>
      </p:sp>
      <p:sp>
        <p:nvSpPr>
          <p:cNvPr id="3" name="Content Placeholder 2">
            <a:extLst>
              <a:ext uri="{FF2B5EF4-FFF2-40B4-BE49-F238E27FC236}">
                <a16:creationId xmlns:a16="http://schemas.microsoft.com/office/drawing/2014/main" id="{842BB8BD-96E2-4CC4-23C6-63B6B30A0613}"/>
              </a:ext>
            </a:extLst>
          </p:cNvPr>
          <p:cNvSpPr>
            <a:spLocks noGrp="1"/>
          </p:cNvSpPr>
          <p:nvPr>
            <p:ph idx="1"/>
          </p:nvPr>
        </p:nvSpPr>
        <p:spPr>
          <a:xfrm>
            <a:off x="838200" y="1825625"/>
            <a:ext cx="10515600" cy="2147020"/>
          </a:xfrm>
          <a:ln w="38100">
            <a:solidFill>
              <a:schemeClr val="accent2">
                <a:lumMod val="75000"/>
              </a:schemeClr>
            </a:solidFill>
          </a:ln>
        </p:spPr>
        <p:txBody>
          <a:bodyPr anchor="ctr"/>
          <a:lstStyle/>
          <a:p>
            <a:pPr marL="0" lvl="0" indent="0">
              <a:buNone/>
            </a:pPr>
            <a:r>
              <a:rPr lang="en-US" b="1" dirty="0">
                <a:solidFill>
                  <a:schemeClr val="accent4">
                    <a:lumMod val="75000"/>
                  </a:schemeClr>
                </a:solidFill>
                <a:latin typeface="Aptos" panose="020B0004020202020204" pitchFamily="34" charset="0"/>
              </a:rPr>
              <a:t>74.2%</a:t>
            </a:r>
            <a:r>
              <a:rPr lang="en-US" dirty="0">
                <a:latin typeface="Aptos" panose="020B0004020202020204" pitchFamily="34" charset="0"/>
              </a:rPr>
              <a:t> tracked medication errors </a:t>
            </a:r>
          </a:p>
          <a:p>
            <a:pPr marL="0" lvl="0" indent="0">
              <a:buNone/>
            </a:pPr>
            <a:r>
              <a:rPr lang="en-US" b="1" dirty="0">
                <a:solidFill>
                  <a:schemeClr val="accent4">
                    <a:lumMod val="75000"/>
                  </a:schemeClr>
                </a:solidFill>
                <a:latin typeface="Aptos" panose="020B0004020202020204" pitchFamily="34" charset="0"/>
              </a:rPr>
              <a:t>71.1%</a:t>
            </a:r>
            <a:r>
              <a:rPr lang="en-US" dirty="0">
                <a:latin typeface="Aptos" panose="020B0004020202020204" pitchFamily="34" charset="0"/>
              </a:rPr>
              <a:t> used discharge protocols </a:t>
            </a:r>
          </a:p>
          <a:p>
            <a:pPr marL="0" lvl="0" indent="0">
              <a:buNone/>
            </a:pPr>
            <a:r>
              <a:rPr lang="en-US" b="1" dirty="0">
                <a:solidFill>
                  <a:schemeClr val="accent4">
                    <a:lumMod val="75000"/>
                  </a:schemeClr>
                </a:solidFill>
                <a:latin typeface="Aptos" panose="020B0004020202020204" pitchFamily="34" charset="0"/>
              </a:rPr>
              <a:t>55.7%</a:t>
            </a:r>
            <a:r>
              <a:rPr lang="en-US" dirty="0">
                <a:latin typeface="Aptos" panose="020B0004020202020204" pitchFamily="34" charset="0"/>
              </a:rPr>
              <a:t> audited critical care areas</a:t>
            </a:r>
          </a:p>
        </p:txBody>
      </p:sp>
      <p:sp>
        <p:nvSpPr>
          <p:cNvPr id="4" name="Content Placeholder 2">
            <a:extLst>
              <a:ext uri="{FF2B5EF4-FFF2-40B4-BE49-F238E27FC236}">
                <a16:creationId xmlns:a16="http://schemas.microsoft.com/office/drawing/2014/main" id="{6CD5D1B2-5E55-B087-83C9-95D84856D19D}"/>
              </a:ext>
            </a:extLst>
          </p:cNvPr>
          <p:cNvSpPr txBox="1">
            <a:spLocks/>
          </p:cNvSpPr>
          <p:nvPr/>
        </p:nvSpPr>
        <p:spPr>
          <a:xfrm>
            <a:off x="838200" y="4458578"/>
            <a:ext cx="10515600" cy="1520690"/>
          </a:xfrm>
          <a:prstGeom prst="rect">
            <a:avLst/>
          </a:prstGeom>
          <a:solidFill>
            <a:schemeClr val="accent2"/>
          </a:solidFill>
          <a:ln w="38100">
            <a:noFill/>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b="1" dirty="0">
                <a:solidFill>
                  <a:schemeClr val="bg1"/>
                </a:solidFill>
                <a:latin typeface="Aptos" panose="020B0004020202020204" pitchFamily="34" charset="0"/>
              </a:rPr>
              <a:t>Monitoring medication errors and using discharge protocols enhance safety and continuity of care, but limited audits in critical care areas reduce oversight and raise the risk of undetected safety issues.</a:t>
            </a:r>
          </a:p>
        </p:txBody>
      </p:sp>
    </p:spTree>
    <p:extLst>
      <p:ext uri="{BB962C8B-B14F-4D97-AF65-F5344CB8AC3E}">
        <p14:creationId xmlns:p14="http://schemas.microsoft.com/office/powerpoint/2010/main" val="2453345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23DEA-5895-1040-0155-11F1B98D0A32}"/>
              </a:ext>
            </a:extLst>
          </p:cNvPr>
          <p:cNvSpPr>
            <a:spLocks noGrp="1"/>
          </p:cNvSpPr>
          <p:nvPr>
            <p:ph type="title"/>
          </p:nvPr>
        </p:nvSpPr>
        <p:spPr/>
        <p:txBody>
          <a:bodyPr/>
          <a:lstStyle/>
          <a:p>
            <a:r>
              <a:rPr lang="en-US" b="1" dirty="0"/>
              <a:t>Patient and Family Engagement</a:t>
            </a:r>
            <a:endParaRPr lang="en-US" dirty="0"/>
          </a:p>
        </p:txBody>
      </p:sp>
      <p:pic>
        <p:nvPicPr>
          <p:cNvPr id="5" name="Content Placeholder 4">
            <a:extLst>
              <a:ext uri="{FF2B5EF4-FFF2-40B4-BE49-F238E27FC236}">
                <a16:creationId xmlns:a16="http://schemas.microsoft.com/office/drawing/2014/main" id="{C685CA1A-9C78-02FA-8D28-F28840822C65}"/>
              </a:ext>
            </a:extLst>
          </p:cNvPr>
          <p:cNvPicPr>
            <a:picLocks noGrp="1" noChangeAspect="1"/>
          </p:cNvPicPr>
          <p:nvPr>
            <p:ph idx="1"/>
          </p:nvPr>
        </p:nvPicPr>
        <p:blipFill>
          <a:blip r:embed="rId3"/>
          <a:stretch>
            <a:fillRect/>
          </a:stretch>
        </p:blipFill>
        <p:spPr>
          <a:xfrm>
            <a:off x="838200" y="1690688"/>
            <a:ext cx="6492368" cy="4456539"/>
          </a:xfrm>
        </p:spPr>
      </p:pic>
      <p:sp>
        <p:nvSpPr>
          <p:cNvPr id="6" name="Rectangle 5">
            <a:extLst>
              <a:ext uri="{FF2B5EF4-FFF2-40B4-BE49-F238E27FC236}">
                <a16:creationId xmlns:a16="http://schemas.microsoft.com/office/drawing/2014/main" id="{0D1EC98C-E89F-8DE3-85AA-96B24832DB0C}"/>
              </a:ext>
            </a:extLst>
          </p:cNvPr>
          <p:cNvSpPr/>
          <p:nvPr/>
        </p:nvSpPr>
        <p:spPr>
          <a:xfrm>
            <a:off x="7891501" y="1690688"/>
            <a:ext cx="4218535" cy="3884921"/>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1" dirty="0"/>
              <a:t>Patient engagement in care decisions exists, but limited rights awareness, poor feedback systems, low safety information visibility, and minimal governance representation weaken participation and accountability in patient safety</a:t>
            </a:r>
          </a:p>
        </p:txBody>
      </p:sp>
    </p:spTree>
    <p:extLst>
      <p:ext uri="{BB962C8B-B14F-4D97-AF65-F5344CB8AC3E}">
        <p14:creationId xmlns:p14="http://schemas.microsoft.com/office/powerpoint/2010/main" val="2634418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44865-D7B5-8506-1A24-4FFEAA6F8ECF}"/>
              </a:ext>
            </a:extLst>
          </p:cNvPr>
          <p:cNvSpPr>
            <a:spLocks noGrp="1"/>
          </p:cNvSpPr>
          <p:nvPr>
            <p:ph type="title"/>
          </p:nvPr>
        </p:nvSpPr>
        <p:spPr/>
        <p:txBody>
          <a:bodyPr/>
          <a:lstStyle/>
          <a:p>
            <a:r>
              <a:rPr lang="en-US" b="1" dirty="0"/>
              <a:t>Health Workforce Education and Safety</a:t>
            </a:r>
            <a:endParaRPr lang="en-US" dirty="0"/>
          </a:p>
        </p:txBody>
      </p:sp>
      <p:pic>
        <p:nvPicPr>
          <p:cNvPr id="5" name="Content Placeholder 4">
            <a:extLst>
              <a:ext uri="{FF2B5EF4-FFF2-40B4-BE49-F238E27FC236}">
                <a16:creationId xmlns:a16="http://schemas.microsoft.com/office/drawing/2014/main" id="{5F026B46-76D5-4A62-05FC-0320F6DD8C29}"/>
              </a:ext>
            </a:extLst>
          </p:cNvPr>
          <p:cNvPicPr>
            <a:picLocks noGrp="1" noChangeAspect="1"/>
          </p:cNvPicPr>
          <p:nvPr>
            <p:ph idx="1"/>
          </p:nvPr>
        </p:nvPicPr>
        <p:blipFill>
          <a:blip r:embed="rId2"/>
          <a:stretch>
            <a:fillRect/>
          </a:stretch>
        </p:blipFill>
        <p:spPr>
          <a:xfrm>
            <a:off x="913664" y="1924273"/>
            <a:ext cx="6935214" cy="4322846"/>
          </a:xfrm>
        </p:spPr>
      </p:pic>
      <p:sp>
        <p:nvSpPr>
          <p:cNvPr id="7" name="TextBox 6">
            <a:extLst>
              <a:ext uri="{FF2B5EF4-FFF2-40B4-BE49-F238E27FC236}">
                <a16:creationId xmlns:a16="http://schemas.microsoft.com/office/drawing/2014/main" id="{BA22A41C-5956-F120-B682-FAF4AF68EC30}"/>
              </a:ext>
            </a:extLst>
          </p:cNvPr>
          <p:cNvSpPr txBox="1"/>
          <p:nvPr/>
        </p:nvSpPr>
        <p:spPr>
          <a:xfrm>
            <a:off x="7991394" y="1924273"/>
            <a:ext cx="3649917" cy="1754326"/>
          </a:xfrm>
          <a:prstGeom prst="rect">
            <a:avLst/>
          </a:prstGeom>
          <a:ln>
            <a:noFill/>
          </a:ln>
        </p:spPr>
        <p:style>
          <a:lnRef idx="1">
            <a:schemeClr val="accent2"/>
          </a:lnRef>
          <a:fillRef idx="2">
            <a:schemeClr val="accent2"/>
          </a:fillRef>
          <a:effectRef idx="1">
            <a:schemeClr val="accent2"/>
          </a:effectRef>
          <a:fontRef idx="minor">
            <a:schemeClr val="dk1"/>
          </a:fontRef>
        </p:style>
        <p:txBody>
          <a:bodyPr wrap="square">
            <a:spAutoFit/>
          </a:bodyPr>
          <a:lstStyle/>
          <a:p>
            <a:r>
              <a:rPr lang="en-US" b="1" i="1" dirty="0"/>
              <a:t>Facilities are well-prepared for infection prevention and occupational exposure, but gaps exist in  in safety training, immunization, and mental health support.</a:t>
            </a:r>
          </a:p>
        </p:txBody>
      </p:sp>
    </p:spTree>
    <p:extLst>
      <p:ext uri="{BB962C8B-B14F-4D97-AF65-F5344CB8AC3E}">
        <p14:creationId xmlns:p14="http://schemas.microsoft.com/office/powerpoint/2010/main" val="3508567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CBAEA-ECEF-DE10-5E80-D8D97A5F493A}"/>
              </a:ext>
            </a:extLst>
          </p:cNvPr>
          <p:cNvSpPr>
            <a:spLocks noGrp="1"/>
          </p:cNvSpPr>
          <p:nvPr>
            <p:ph type="title"/>
          </p:nvPr>
        </p:nvSpPr>
        <p:spPr>
          <a:xfrm>
            <a:off x="612648" y="548640"/>
            <a:ext cx="10945037" cy="1133856"/>
          </a:xfrm>
        </p:spPr>
        <p:txBody>
          <a:bodyPr anchor="t">
            <a:normAutofit/>
          </a:bodyPr>
          <a:lstStyle/>
          <a:p>
            <a:r>
              <a:rPr lang="en-US" b="1" dirty="0"/>
              <a:t>Safety Culture, Learning and QI</a:t>
            </a:r>
            <a:endParaRPr lang="en-US" dirty="0"/>
          </a:p>
        </p:txBody>
      </p:sp>
      <p:graphicFrame>
        <p:nvGraphicFramePr>
          <p:cNvPr id="5" name="Content Placeholder 2">
            <a:extLst>
              <a:ext uri="{FF2B5EF4-FFF2-40B4-BE49-F238E27FC236}">
                <a16:creationId xmlns:a16="http://schemas.microsoft.com/office/drawing/2014/main" id="{4D090117-09A5-6337-8C12-5E21343C48FE}"/>
              </a:ext>
            </a:extLst>
          </p:cNvPr>
          <p:cNvGraphicFramePr>
            <a:graphicFrameLocks noGrp="1"/>
          </p:cNvGraphicFramePr>
          <p:nvPr>
            <p:ph idx="1"/>
            <p:extLst>
              <p:ext uri="{D42A27DB-BD31-4B8C-83A1-F6EECF244321}">
                <p14:modId xmlns:p14="http://schemas.microsoft.com/office/powerpoint/2010/main" val="22867431"/>
              </p:ext>
            </p:extLst>
          </p:nvPr>
        </p:nvGraphicFramePr>
        <p:xfrm>
          <a:off x="256239" y="1115568"/>
          <a:ext cx="7159751" cy="4428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69B93C59-7954-F999-028A-F491D0E3E03A}"/>
              </a:ext>
            </a:extLst>
          </p:cNvPr>
          <p:cNvSpPr txBox="1"/>
          <p:nvPr/>
        </p:nvSpPr>
        <p:spPr>
          <a:xfrm>
            <a:off x="7415991" y="3974217"/>
            <a:ext cx="4776009" cy="156966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just"/>
            <a:r>
              <a:rPr lang="en-US" sz="1600" b="1" dirty="0">
                <a:solidFill>
                  <a:schemeClr val="tx1"/>
                </a:solidFill>
                <a:latin typeface="Aptos" panose="020B0004020202020204" pitchFamily="34" charset="0"/>
              </a:rPr>
              <a:t>Practices like M&amp;M meetings and root cause analysis promote learning, but limited safety culture assessments, poor communication, and low staff engagement in improvement efforts impede broader cultural change and system-wide safety progress.</a:t>
            </a:r>
          </a:p>
        </p:txBody>
      </p:sp>
    </p:spTree>
    <p:extLst>
      <p:ext uri="{BB962C8B-B14F-4D97-AF65-F5344CB8AC3E}">
        <p14:creationId xmlns:p14="http://schemas.microsoft.com/office/powerpoint/2010/main" val="3239982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A79B0-FB5E-251D-0230-AD9AD4322E16}"/>
              </a:ext>
            </a:extLst>
          </p:cNvPr>
          <p:cNvSpPr>
            <a:spLocks noGrp="1"/>
          </p:cNvSpPr>
          <p:nvPr>
            <p:ph type="title"/>
          </p:nvPr>
        </p:nvSpPr>
        <p:spPr>
          <a:xfrm>
            <a:off x="612648" y="548640"/>
            <a:ext cx="10945037" cy="1133856"/>
          </a:xfrm>
        </p:spPr>
        <p:txBody>
          <a:bodyPr anchor="t">
            <a:normAutofit/>
          </a:bodyPr>
          <a:lstStyle/>
          <a:p>
            <a:r>
              <a:rPr lang="en-US" b="1" dirty="0"/>
              <a:t>Resources and Partnerships</a:t>
            </a:r>
            <a:endParaRPr lang="en-US" dirty="0"/>
          </a:p>
        </p:txBody>
      </p:sp>
      <p:graphicFrame>
        <p:nvGraphicFramePr>
          <p:cNvPr id="5" name="Content Placeholder 2">
            <a:extLst>
              <a:ext uri="{FF2B5EF4-FFF2-40B4-BE49-F238E27FC236}">
                <a16:creationId xmlns:a16="http://schemas.microsoft.com/office/drawing/2014/main" id="{CCAD561D-37A6-D51B-2B2B-623FF2025244}"/>
              </a:ext>
            </a:extLst>
          </p:cNvPr>
          <p:cNvGraphicFramePr>
            <a:graphicFrameLocks noGrp="1"/>
          </p:cNvGraphicFramePr>
          <p:nvPr>
            <p:ph idx="1"/>
          </p:nvPr>
        </p:nvGraphicFramePr>
        <p:xfrm>
          <a:off x="612649" y="1881051"/>
          <a:ext cx="5542262" cy="4414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1E3B90BA-3516-B26D-C285-4F3807CD12C3}"/>
              </a:ext>
            </a:extLst>
          </p:cNvPr>
          <p:cNvSpPr txBox="1"/>
          <p:nvPr/>
        </p:nvSpPr>
        <p:spPr>
          <a:xfrm>
            <a:off x="6247119" y="3488063"/>
            <a:ext cx="5332232" cy="1631216"/>
          </a:xfrm>
          <a:prstGeom prst="rect">
            <a:avLst/>
          </a:prstGeom>
          <a:noFill/>
        </p:spPr>
        <p:txBody>
          <a:bodyPr wrap="square">
            <a:spAutoFit/>
          </a:bodyPr>
          <a:lstStyle/>
          <a:p>
            <a:r>
              <a:rPr lang="en-US" sz="2000" b="1" dirty="0">
                <a:solidFill>
                  <a:srgbClr val="C00000"/>
                </a:solidFill>
                <a:latin typeface="Aptos" panose="020B0004020202020204" pitchFamily="34" charset="0"/>
              </a:rPr>
              <a:t>Inadequate funding, limited collaboration, and poor use of evidence significantly weaken the sustainability, innovation, and strategic planning needed to advance patient safety</a:t>
            </a:r>
          </a:p>
        </p:txBody>
      </p:sp>
    </p:spTree>
    <p:extLst>
      <p:ext uri="{BB962C8B-B14F-4D97-AF65-F5344CB8AC3E}">
        <p14:creationId xmlns:p14="http://schemas.microsoft.com/office/powerpoint/2010/main" val="3441866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BBF72A-DA3F-2D37-03F3-0120DD34C7F6}"/>
              </a:ext>
            </a:extLst>
          </p:cNvPr>
          <p:cNvPicPr>
            <a:picLocks noChangeAspect="1"/>
          </p:cNvPicPr>
          <p:nvPr/>
        </p:nvPicPr>
        <p:blipFill>
          <a:blip r:embed="rId2"/>
          <a:stretch>
            <a:fillRect/>
          </a:stretch>
        </p:blipFill>
        <p:spPr>
          <a:xfrm>
            <a:off x="1537982" y="1417638"/>
            <a:ext cx="9116036" cy="4607287"/>
          </a:xfrm>
          <a:prstGeom prst="rect">
            <a:avLst/>
          </a:prstGeom>
          <a:scene3d>
            <a:camera prst="orthographicFront"/>
            <a:lightRig rig="threePt" dir="t"/>
          </a:scene3d>
          <a:sp3d>
            <a:bevelT/>
          </a:sp3d>
        </p:spPr>
      </p:pic>
      <p:sp>
        <p:nvSpPr>
          <p:cNvPr id="2" name="Title 1">
            <a:extLst>
              <a:ext uri="{FF2B5EF4-FFF2-40B4-BE49-F238E27FC236}">
                <a16:creationId xmlns:a16="http://schemas.microsoft.com/office/drawing/2014/main" id="{1BFFEE30-190A-B205-613D-3A499425462B}"/>
              </a:ext>
            </a:extLst>
          </p:cNvPr>
          <p:cNvSpPr>
            <a:spLocks noGrp="1"/>
          </p:cNvSpPr>
          <p:nvPr>
            <p:ph type="title"/>
          </p:nvPr>
        </p:nvSpPr>
        <p:spPr>
          <a:xfrm>
            <a:off x="358377" y="274638"/>
            <a:ext cx="10898732" cy="1143000"/>
          </a:xfrm>
        </p:spPr>
        <p:txBody>
          <a:bodyPr>
            <a:normAutofit/>
          </a:bodyPr>
          <a:lstStyle/>
          <a:p>
            <a:r>
              <a:rPr lang="en-US" sz="3200" dirty="0">
                <a:latin typeface="Aptos" panose="020B0004020202020204" pitchFamily="34" charset="0"/>
              </a:rPr>
              <a:t>Status of Implementation-National Level</a:t>
            </a:r>
          </a:p>
        </p:txBody>
      </p:sp>
    </p:spTree>
    <p:extLst>
      <p:ext uri="{BB962C8B-B14F-4D97-AF65-F5344CB8AC3E}">
        <p14:creationId xmlns:p14="http://schemas.microsoft.com/office/powerpoint/2010/main" val="3571315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08540-C1DA-B5EB-47B7-E5188BA2E30A}"/>
              </a:ext>
            </a:extLst>
          </p:cNvPr>
          <p:cNvSpPr>
            <a:spLocks noGrp="1"/>
          </p:cNvSpPr>
          <p:nvPr>
            <p:ph type="title"/>
          </p:nvPr>
        </p:nvSpPr>
        <p:spPr/>
        <p:txBody>
          <a:bodyPr/>
          <a:lstStyle/>
          <a:p>
            <a:r>
              <a:rPr lang="en-US" b="1" dirty="0"/>
              <a:t>Conclusion</a:t>
            </a:r>
            <a:endParaRPr lang="en-US" dirty="0"/>
          </a:p>
        </p:txBody>
      </p:sp>
      <p:sp>
        <p:nvSpPr>
          <p:cNvPr id="3" name="Content Placeholder 2">
            <a:extLst>
              <a:ext uri="{FF2B5EF4-FFF2-40B4-BE49-F238E27FC236}">
                <a16:creationId xmlns:a16="http://schemas.microsoft.com/office/drawing/2014/main" id="{3BA2496D-28B9-2C72-603F-D52C82DB8711}"/>
              </a:ext>
            </a:extLst>
          </p:cNvPr>
          <p:cNvSpPr>
            <a:spLocks noGrp="1"/>
          </p:cNvSpPr>
          <p:nvPr>
            <p:ph idx="1"/>
          </p:nvPr>
        </p:nvSpPr>
        <p:spPr/>
        <p:txBody>
          <a:bodyPr>
            <a:normAutofit/>
          </a:bodyPr>
          <a:lstStyle/>
          <a:p>
            <a:r>
              <a:rPr lang="en-US" dirty="0"/>
              <a:t>The assessment reveals both encouraging practices and critical gaps:</a:t>
            </a:r>
          </a:p>
          <a:p>
            <a:r>
              <a:rPr lang="en-US" dirty="0"/>
              <a:t>Strategic planning and leadership in patient safety are moderately established in most facilities.</a:t>
            </a:r>
          </a:p>
          <a:p>
            <a:r>
              <a:rPr lang="en-US" dirty="0"/>
              <a:t>There are significant shortcomings in training, incident review, and organizational learning.</a:t>
            </a:r>
          </a:p>
          <a:p>
            <a:r>
              <a:rPr lang="en-US" dirty="0"/>
              <a:t>Patient engagement and feedback mechanisms are relatively strong but lack formal representation in committees.</a:t>
            </a:r>
          </a:p>
          <a:p>
            <a:r>
              <a:rPr lang="en-US" dirty="0"/>
              <a:t>Funding and research for patient safety remain the most underdeveloped areas.</a:t>
            </a:r>
          </a:p>
          <a:p>
            <a:endParaRPr lang="en-US" dirty="0"/>
          </a:p>
        </p:txBody>
      </p:sp>
    </p:spTree>
    <p:extLst>
      <p:ext uri="{BB962C8B-B14F-4D97-AF65-F5344CB8AC3E}">
        <p14:creationId xmlns:p14="http://schemas.microsoft.com/office/powerpoint/2010/main" val="3538570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7"/>
          <p:cNvSpPr txBox="1">
            <a:spLocks noGrp="1"/>
          </p:cNvSpPr>
          <p:nvPr>
            <p:ph type="title"/>
          </p:nvPr>
        </p:nvSpPr>
        <p:spPr>
          <a:xfrm>
            <a:off x="315047" y="274638"/>
            <a:ext cx="561959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E36C09"/>
              </a:buClr>
              <a:buSzPts val="2400"/>
              <a:buFont typeface="Arial"/>
              <a:buNone/>
            </a:pPr>
            <a:r>
              <a:rPr lang="en-US" dirty="0">
                <a:solidFill>
                  <a:srgbClr val="E36C09"/>
                </a:solidFill>
                <a:latin typeface="Aptos" panose="020B0004020202020204" pitchFamily="34" charset="0"/>
              </a:rPr>
              <a:t>SO1: Policies to Eliminate Avoidable Harm</a:t>
            </a:r>
            <a:endParaRPr dirty="0">
              <a:latin typeface="Aptos" panose="020B0004020202020204" pitchFamily="34" charset="0"/>
            </a:endParaRPr>
          </a:p>
        </p:txBody>
      </p:sp>
      <p:sp>
        <p:nvSpPr>
          <p:cNvPr id="168" name="Google Shape;168;p7"/>
          <p:cNvSpPr txBox="1">
            <a:spLocks noGrp="1"/>
          </p:cNvSpPr>
          <p:nvPr>
            <p:ph type="body" idx="1"/>
          </p:nvPr>
        </p:nvSpPr>
        <p:spPr>
          <a:xfrm>
            <a:off x="315047" y="1600201"/>
            <a:ext cx="5619589" cy="1071988"/>
          </a:xfrm>
          <a:prstGeom prst="rect">
            <a:avLst/>
          </a:prstGeom>
          <a:noFill/>
          <a:ln>
            <a:noFill/>
          </a:ln>
        </p:spPr>
        <p:txBody>
          <a:bodyPr spcFirstLastPara="1" wrap="square" lIns="91425" tIns="45700" rIns="91425" bIns="45700" anchor="ctr" anchorCtr="0">
            <a:normAutofit fontScale="85000" lnSpcReduction="20000"/>
          </a:bodyPr>
          <a:lstStyle/>
          <a:p>
            <a:pPr marL="0" lvl="0" indent="0" algn="l" rtl="0">
              <a:spcBef>
                <a:spcPts val="0"/>
              </a:spcBef>
              <a:spcAft>
                <a:spcPts val="0"/>
              </a:spcAft>
              <a:buClr>
                <a:srgbClr val="C00000"/>
              </a:buClr>
              <a:buSzPct val="100000"/>
              <a:buNone/>
            </a:pPr>
            <a:r>
              <a:rPr lang="en-US" b="1" dirty="0">
                <a:solidFill>
                  <a:srgbClr val="C00000"/>
                </a:solidFill>
                <a:latin typeface="Aptos" panose="020B0004020202020204" pitchFamily="34" charset="0"/>
              </a:rPr>
              <a:t>Promotes zero avoidable harm as a guiding philosophy, embedding patient safety in policies, legal frameworks, and national programs.</a:t>
            </a:r>
            <a:endParaRPr dirty="0">
              <a:latin typeface="Aptos" panose="020B0004020202020204" pitchFamily="34" charset="0"/>
            </a:endParaRPr>
          </a:p>
        </p:txBody>
      </p:sp>
      <p:sp>
        <p:nvSpPr>
          <p:cNvPr id="169" name="Google Shape;169;p7"/>
          <p:cNvSpPr txBox="1"/>
          <p:nvPr/>
        </p:nvSpPr>
        <p:spPr>
          <a:xfrm>
            <a:off x="315047" y="2672190"/>
            <a:ext cx="5619588" cy="3444301"/>
          </a:xfrm>
          <a:prstGeom prst="rect">
            <a:avLst/>
          </a:prstGeom>
          <a:solidFill>
            <a:srgbClr val="FBD4B4"/>
          </a:solidFill>
          <a:ln>
            <a:noFill/>
          </a:ln>
        </p:spPr>
        <p:txBody>
          <a:bodyPr spcFirstLastPara="1" wrap="square" lIns="91425" tIns="45700" rIns="91425" bIns="45700" anchor="ctr" anchorCtr="0">
            <a:normAutofit fontScale="92500" lnSpcReduction="20000"/>
          </a:bodyPr>
          <a:lstStyle/>
          <a:p>
            <a:pPr marL="416052" marR="0" lvl="0" indent="-342900" algn="l" rtl="0">
              <a:spcBef>
                <a:spcPts val="0"/>
              </a:spcBef>
              <a:spcAft>
                <a:spcPts val="0"/>
              </a:spcAft>
              <a:buClr>
                <a:srgbClr val="000000"/>
              </a:buClr>
              <a:buSzPts val="2400"/>
              <a:buFont typeface="Wingdings" panose="05000000000000000000" pitchFamily="2" charset="2"/>
              <a:buChar char="§"/>
            </a:pPr>
            <a:r>
              <a:rPr lang="en-US" sz="2400" dirty="0">
                <a:solidFill>
                  <a:srgbClr val="000000"/>
                </a:solidFill>
                <a:latin typeface="Aptos" panose="020B0004020202020204" pitchFamily="34" charset="0"/>
                <a:sym typeface="Arial"/>
              </a:rPr>
              <a:t>National Patient Safety, Health Workers Safety and Quality of Care policy and Strategy</a:t>
            </a:r>
            <a:endParaRPr dirty="0">
              <a:latin typeface="Aptos" panose="020B0004020202020204" pitchFamily="34" charset="0"/>
            </a:endParaRPr>
          </a:p>
          <a:p>
            <a:pPr marL="416052" marR="0" lvl="0" indent="-342900" algn="l" rtl="0">
              <a:spcBef>
                <a:spcPts val="576"/>
              </a:spcBef>
              <a:spcAft>
                <a:spcPts val="0"/>
              </a:spcAft>
              <a:buClr>
                <a:srgbClr val="000000"/>
              </a:buClr>
              <a:buSzPts val="2400"/>
              <a:buFont typeface="Wingdings" panose="05000000000000000000" pitchFamily="2" charset="2"/>
              <a:buChar char="§"/>
            </a:pPr>
            <a:r>
              <a:rPr lang="en-US" sz="2400" dirty="0">
                <a:solidFill>
                  <a:srgbClr val="000000"/>
                </a:solidFill>
                <a:latin typeface="Aptos" panose="020B0004020202020204" pitchFamily="34" charset="0"/>
                <a:sym typeface="Arial"/>
              </a:rPr>
              <a:t>No dedicated budget</a:t>
            </a:r>
            <a:endParaRPr dirty="0">
              <a:latin typeface="Aptos" panose="020B0004020202020204" pitchFamily="34" charset="0"/>
            </a:endParaRPr>
          </a:p>
          <a:p>
            <a:pPr marL="416052" marR="0" lvl="0" indent="-342900" algn="l" rtl="0">
              <a:spcBef>
                <a:spcPts val="576"/>
              </a:spcBef>
              <a:spcAft>
                <a:spcPts val="0"/>
              </a:spcAft>
              <a:buClr>
                <a:srgbClr val="000000"/>
              </a:buClr>
              <a:buSzPts val="2400"/>
              <a:buFont typeface="Wingdings" panose="05000000000000000000" pitchFamily="2" charset="2"/>
              <a:buChar char="§"/>
            </a:pPr>
            <a:r>
              <a:rPr lang="en-US" sz="2400" dirty="0">
                <a:solidFill>
                  <a:srgbClr val="000000"/>
                </a:solidFill>
                <a:latin typeface="Aptos" panose="020B0004020202020204" pitchFamily="34" charset="0"/>
                <a:sym typeface="Arial"/>
              </a:rPr>
              <a:t>Quality of care and Patient safety Bill being discussed</a:t>
            </a:r>
            <a:endParaRPr dirty="0">
              <a:latin typeface="Aptos" panose="020B0004020202020204" pitchFamily="34" charset="0"/>
            </a:endParaRPr>
          </a:p>
          <a:p>
            <a:pPr marL="416052" marR="0" lvl="0" indent="-342900" algn="l" rtl="0">
              <a:spcBef>
                <a:spcPts val="576"/>
              </a:spcBef>
              <a:spcAft>
                <a:spcPts val="0"/>
              </a:spcAft>
              <a:buClr>
                <a:srgbClr val="000000"/>
              </a:buClr>
              <a:buSzPts val="2400"/>
              <a:buFont typeface="Wingdings" panose="05000000000000000000" pitchFamily="2" charset="2"/>
              <a:buChar char="§"/>
            </a:pPr>
            <a:r>
              <a:rPr lang="en-US" sz="2400" dirty="0">
                <a:solidFill>
                  <a:srgbClr val="000000"/>
                </a:solidFill>
                <a:latin typeface="Aptos" panose="020B0004020202020204" pitchFamily="34" charset="0"/>
                <a:sym typeface="Arial"/>
              </a:rPr>
              <a:t>Safety standards, regulation and accreditation being driven through the Kenya Quality Model for Health (KQMH)</a:t>
            </a:r>
            <a:endParaRPr dirty="0">
              <a:latin typeface="Aptos" panose="020B0004020202020204" pitchFamily="34" charset="0"/>
            </a:endParaRPr>
          </a:p>
          <a:p>
            <a:pPr marL="416052" marR="0" lvl="0" indent="-342900" algn="l" rtl="0">
              <a:spcBef>
                <a:spcPts val="576"/>
              </a:spcBef>
              <a:spcAft>
                <a:spcPts val="0"/>
              </a:spcAft>
              <a:buClr>
                <a:srgbClr val="000000"/>
              </a:buClr>
              <a:buSzPts val="2400"/>
              <a:buFont typeface="Wingdings" panose="05000000000000000000" pitchFamily="2" charset="2"/>
              <a:buChar char="§"/>
            </a:pPr>
            <a:r>
              <a:rPr lang="en-US" sz="2400" dirty="0">
                <a:solidFill>
                  <a:srgbClr val="000000"/>
                </a:solidFill>
                <a:latin typeface="Aptos" panose="020B0004020202020204" pitchFamily="34" charset="0"/>
                <a:sym typeface="Arial"/>
              </a:rPr>
              <a:t>World Patient Safety Day marked annually</a:t>
            </a:r>
            <a:endParaRPr sz="2400" dirty="0">
              <a:solidFill>
                <a:schemeClr val="dk1"/>
              </a:solidFill>
              <a:latin typeface="Aptos" panose="020B0004020202020204" pitchFamily="34" charset="0"/>
              <a:sym typeface="Arial"/>
            </a:endParaRPr>
          </a:p>
        </p:txBody>
      </p:sp>
      <p:sp>
        <p:nvSpPr>
          <p:cNvPr id="170" name="Google Shape;170;p7"/>
          <p:cNvSpPr txBox="1"/>
          <p:nvPr/>
        </p:nvSpPr>
        <p:spPr>
          <a:xfrm>
            <a:off x="6096001" y="277133"/>
            <a:ext cx="5619588" cy="11430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rgbClr val="538CD5"/>
              </a:buClr>
              <a:buSzPts val="2400"/>
              <a:buFont typeface="Arial"/>
              <a:buNone/>
            </a:pPr>
            <a:r>
              <a:rPr lang="en-US" sz="2400" b="1" dirty="0">
                <a:solidFill>
                  <a:srgbClr val="538CD5"/>
                </a:solidFill>
                <a:latin typeface="Aptos" panose="020B0004020202020204" pitchFamily="34" charset="0"/>
                <a:sym typeface="Arial"/>
              </a:rPr>
              <a:t>SO2: High-Reliability Systems</a:t>
            </a:r>
            <a:endParaRPr dirty="0">
              <a:latin typeface="Aptos" panose="020B0004020202020204" pitchFamily="34" charset="0"/>
            </a:endParaRPr>
          </a:p>
        </p:txBody>
      </p:sp>
      <p:sp>
        <p:nvSpPr>
          <p:cNvPr id="171" name="Google Shape;171;p7"/>
          <p:cNvSpPr txBox="1"/>
          <p:nvPr/>
        </p:nvSpPr>
        <p:spPr>
          <a:xfrm>
            <a:off x="6096001" y="1597066"/>
            <a:ext cx="5619588" cy="1071988"/>
          </a:xfrm>
          <a:prstGeom prst="rect">
            <a:avLst/>
          </a:prstGeom>
          <a:noFill/>
          <a:ln>
            <a:noFill/>
          </a:ln>
        </p:spPr>
        <p:txBody>
          <a:bodyPr spcFirstLastPara="1" wrap="square" lIns="91425" tIns="45700" rIns="91425" bIns="45700" anchor="ctr" anchorCtr="0">
            <a:normAutofit fontScale="85000" lnSpcReduction="10000"/>
          </a:bodyPr>
          <a:lstStyle/>
          <a:p>
            <a:pPr marL="0" marR="0" lvl="0" indent="0" algn="l" rtl="0">
              <a:spcBef>
                <a:spcPts val="0"/>
              </a:spcBef>
              <a:spcAft>
                <a:spcPts val="0"/>
              </a:spcAft>
              <a:buClr>
                <a:srgbClr val="C00000"/>
              </a:buClr>
              <a:buSzPct val="100000"/>
              <a:buFont typeface="Arial"/>
              <a:buNone/>
            </a:pPr>
            <a:r>
              <a:rPr lang="en-US" sz="2400" b="1" dirty="0">
                <a:solidFill>
                  <a:srgbClr val="C00000"/>
                </a:solidFill>
                <a:latin typeface="Aptos" panose="020B0004020202020204" pitchFamily="34" charset="0"/>
                <a:sym typeface="Arial"/>
              </a:rPr>
              <a:t>Focuses on building resilient systems that minimize risk through good governance, leadership, and learning from emergencies</a:t>
            </a:r>
            <a:endParaRPr dirty="0">
              <a:latin typeface="Aptos" panose="020B0004020202020204" pitchFamily="34" charset="0"/>
            </a:endParaRPr>
          </a:p>
        </p:txBody>
      </p:sp>
      <p:sp>
        <p:nvSpPr>
          <p:cNvPr id="172" name="Google Shape;172;p7"/>
          <p:cNvSpPr txBox="1"/>
          <p:nvPr/>
        </p:nvSpPr>
        <p:spPr>
          <a:xfrm>
            <a:off x="6096001" y="2672190"/>
            <a:ext cx="5619588" cy="3444301"/>
          </a:xfrm>
          <a:prstGeom prst="rect">
            <a:avLst/>
          </a:prstGeom>
          <a:solidFill>
            <a:srgbClr val="C5D8F1"/>
          </a:solidFill>
          <a:ln>
            <a:noFill/>
          </a:ln>
        </p:spPr>
        <p:txBody>
          <a:bodyPr spcFirstLastPara="1" wrap="square" lIns="91425" tIns="45700" rIns="91425" bIns="45700" anchor="ctr" anchorCtr="0">
            <a:normAutofit/>
          </a:bodyPr>
          <a:lstStyle/>
          <a:p>
            <a:pPr marL="923544" marR="0" lvl="0" indent="-457200" algn="l" rtl="0">
              <a:spcBef>
                <a:spcPts val="0"/>
              </a:spcBef>
              <a:spcAft>
                <a:spcPts val="0"/>
              </a:spcAft>
              <a:buClr>
                <a:srgbClr val="000000"/>
              </a:buClr>
              <a:buSzPct val="100000"/>
              <a:buFont typeface="Wingdings" panose="05000000000000000000" pitchFamily="2" charset="2"/>
              <a:buChar char="§"/>
            </a:pPr>
            <a:r>
              <a:rPr lang="en-US" sz="2400" dirty="0">
                <a:solidFill>
                  <a:srgbClr val="000000"/>
                </a:solidFill>
                <a:latin typeface="Aptos" panose="020B0004020202020204" pitchFamily="34" charset="0"/>
                <a:sym typeface="Arial"/>
              </a:rPr>
              <a:t>Establishment of Patient Safety Technical working groups</a:t>
            </a:r>
          </a:p>
          <a:p>
            <a:pPr marL="923544" marR="0" lvl="0" indent="-457200" algn="l" rtl="0">
              <a:spcBef>
                <a:spcPts val="0"/>
              </a:spcBef>
              <a:spcAft>
                <a:spcPts val="0"/>
              </a:spcAft>
              <a:buClr>
                <a:srgbClr val="000000"/>
              </a:buClr>
              <a:buSzPct val="100000"/>
              <a:buFont typeface="Wingdings" panose="05000000000000000000" pitchFamily="2" charset="2"/>
              <a:buChar char="§"/>
            </a:pPr>
            <a:r>
              <a:rPr lang="en-US" sz="2400" dirty="0">
                <a:solidFill>
                  <a:srgbClr val="000000"/>
                </a:solidFill>
                <a:latin typeface="Aptos" panose="020B0004020202020204" pitchFamily="34" charset="0"/>
                <a:sym typeface="Arial"/>
              </a:rPr>
              <a:t>These will guide on all other aspects of patient safety</a:t>
            </a:r>
            <a:endParaRPr sz="2400" dirty="0">
              <a:solidFill>
                <a:schemeClr val="dk1"/>
              </a:solidFill>
              <a:latin typeface="Aptos" panose="020B0004020202020204" pitchFamily="34" charset="0"/>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8"/>
          <p:cNvSpPr txBox="1">
            <a:spLocks noGrp="1"/>
          </p:cNvSpPr>
          <p:nvPr>
            <p:ph type="title"/>
          </p:nvPr>
        </p:nvSpPr>
        <p:spPr>
          <a:xfrm>
            <a:off x="358589" y="274638"/>
            <a:ext cx="5576048"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B050"/>
              </a:buClr>
              <a:buSzPts val="2400"/>
              <a:buFont typeface="Arial"/>
              <a:buNone/>
            </a:pPr>
            <a:r>
              <a:rPr lang="en-US" dirty="0">
                <a:solidFill>
                  <a:srgbClr val="00B050"/>
                </a:solidFill>
              </a:rPr>
              <a:t>SO3: Safety of Clinical Processes</a:t>
            </a:r>
            <a:endParaRPr dirty="0">
              <a:solidFill>
                <a:srgbClr val="00B050"/>
              </a:solidFill>
            </a:endParaRPr>
          </a:p>
        </p:txBody>
      </p:sp>
      <p:sp>
        <p:nvSpPr>
          <p:cNvPr id="178" name="Google Shape;178;p8"/>
          <p:cNvSpPr txBox="1">
            <a:spLocks noGrp="1"/>
          </p:cNvSpPr>
          <p:nvPr>
            <p:ph type="body" idx="1"/>
          </p:nvPr>
        </p:nvSpPr>
        <p:spPr>
          <a:xfrm>
            <a:off x="358588" y="1600201"/>
            <a:ext cx="5576047" cy="1071988"/>
          </a:xfrm>
          <a:prstGeom prst="rect">
            <a:avLst/>
          </a:prstGeom>
          <a:noFill/>
          <a:ln>
            <a:noFill/>
          </a:ln>
        </p:spPr>
        <p:txBody>
          <a:bodyPr spcFirstLastPara="1" wrap="square" lIns="91425" tIns="45700" rIns="91425" bIns="45700" anchor="ctr" anchorCtr="0">
            <a:normAutofit fontScale="85000" lnSpcReduction="10000"/>
          </a:bodyPr>
          <a:lstStyle/>
          <a:p>
            <a:pPr marL="0" lvl="0" indent="0" algn="l" rtl="0">
              <a:spcBef>
                <a:spcPts val="0"/>
              </a:spcBef>
              <a:spcAft>
                <a:spcPts val="0"/>
              </a:spcAft>
              <a:buClr>
                <a:srgbClr val="C00000"/>
              </a:buClr>
              <a:buSzPct val="100000"/>
              <a:buNone/>
            </a:pPr>
            <a:r>
              <a:rPr lang="en-US" b="1">
                <a:solidFill>
                  <a:srgbClr val="C00000"/>
                </a:solidFill>
              </a:rPr>
              <a:t>Ensures that routine care processes are designed to minimize risk, especially in surgery, medication, and infection control</a:t>
            </a:r>
            <a:endParaRPr b="1">
              <a:solidFill>
                <a:srgbClr val="C00000"/>
              </a:solidFill>
            </a:endParaRPr>
          </a:p>
        </p:txBody>
      </p:sp>
      <p:sp>
        <p:nvSpPr>
          <p:cNvPr id="179" name="Google Shape;179;p8"/>
          <p:cNvSpPr txBox="1"/>
          <p:nvPr/>
        </p:nvSpPr>
        <p:spPr>
          <a:xfrm>
            <a:off x="358588" y="2672190"/>
            <a:ext cx="5576047" cy="3475037"/>
          </a:xfrm>
          <a:prstGeom prst="rect">
            <a:avLst/>
          </a:prstGeom>
          <a:solidFill>
            <a:srgbClr val="C2D59B"/>
          </a:solidFill>
          <a:ln>
            <a:noFill/>
          </a:ln>
        </p:spPr>
        <p:txBody>
          <a:bodyPr spcFirstLastPara="1" wrap="square" lIns="91425" tIns="45700" rIns="91425" bIns="45700" anchor="ctr" anchorCtr="0">
            <a:normAutofit fontScale="92500"/>
          </a:bodyPr>
          <a:lstStyle/>
          <a:p>
            <a:pPr marL="530352" marR="0" lvl="0" indent="-457200" algn="l" rtl="0">
              <a:spcBef>
                <a:spcPts val="0"/>
              </a:spcBef>
              <a:spcAft>
                <a:spcPts val="0"/>
              </a:spcAft>
              <a:buClr>
                <a:srgbClr val="000000"/>
              </a:buClr>
              <a:buSzPct val="100000"/>
              <a:buFont typeface="Wingdings" panose="05000000000000000000" pitchFamily="2" charset="2"/>
              <a:buChar char="§"/>
            </a:pPr>
            <a:r>
              <a:rPr lang="en-US" sz="2400" dirty="0">
                <a:solidFill>
                  <a:srgbClr val="000000"/>
                </a:solidFill>
                <a:latin typeface="Aptos" panose="020B0004020202020204" pitchFamily="34" charset="0"/>
                <a:sym typeface="Arial"/>
              </a:rPr>
              <a:t>Adoption of WHO safe surgical checklist, safe childbirth checklist </a:t>
            </a:r>
            <a:r>
              <a:rPr lang="en-US" sz="2400" dirty="0" err="1">
                <a:solidFill>
                  <a:srgbClr val="000000"/>
                </a:solidFill>
                <a:latin typeface="Aptos" panose="020B0004020202020204" pitchFamily="34" charset="0"/>
                <a:sym typeface="Arial"/>
              </a:rPr>
              <a:t>etc</a:t>
            </a:r>
            <a:endParaRPr dirty="0">
              <a:latin typeface="Aptos" panose="020B0004020202020204" pitchFamily="34" charset="0"/>
            </a:endParaRPr>
          </a:p>
          <a:p>
            <a:pPr marL="530352" marR="0" lvl="0" indent="-457200" algn="l" rtl="0">
              <a:spcBef>
                <a:spcPts val="576"/>
              </a:spcBef>
              <a:spcAft>
                <a:spcPts val="0"/>
              </a:spcAft>
              <a:buClr>
                <a:srgbClr val="000000"/>
              </a:buClr>
              <a:buSzPct val="100000"/>
              <a:buFont typeface="Wingdings" panose="05000000000000000000" pitchFamily="2" charset="2"/>
              <a:buChar char="§"/>
            </a:pPr>
            <a:r>
              <a:rPr lang="en-US" sz="2400" dirty="0">
                <a:solidFill>
                  <a:srgbClr val="000000"/>
                </a:solidFill>
                <a:latin typeface="Aptos" panose="020B0004020202020204" pitchFamily="34" charset="0"/>
                <a:sym typeface="Arial"/>
              </a:rPr>
              <a:t>Medication Safety TWG established</a:t>
            </a:r>
            <a:endParaRPr dirty="0">
              <a:latin typeface="Aptos" panose="020B0004020202020204" pitchFamily="34" charset="0"/>
            </a:endParaRPr>
          </a:p>
          <a:p>
            <a:pPr marL="530352" marR="0" lvl="0" indent="-457200" algn="l" rtl="0">
              <a:spcBef>
                <a:spcPts val="576"/>
              </a:spcBef>
              <a:spcAft>
                <a:spcPts val="0"/>
              </a:spcAft>
              <a:buClr>
                <a:srgbClr val="000000"/>
              </a:buClr>
              <a:buSzPct val="100000"/>
              <a:buFont typeface="Wingdings" panose="05000000000000000000" pitchFamily="2" charset="2"/>
              <a:buChar char="§"/>
            </a:pPr>
            <a:r>
              <a:rPr lang="en-US" sz="2400" dirty="0">
                <a:solidFill>
                  <a:srgbClr val="000000"/>
                </a:solidFill>
                <a:latin typeface="Aptos" panose="020B0004020202020204" pitchFamily="34" charset="0"/>
                <a:sym typeface="Arial"/>
              </a:rPr>
              <a:t>IPC and AMR programs in place</a:t>
            </a:r>
            <a:endParaRPr dirty="0">
              <a:latin typeface="Aptos" panose="020B0004020202020204" pitchFamily="34" charset="0"/>
            </a:endParaRPr>
          </a:p>
          <a:p>
            <a:pPr marL="530352" marR="0" lvl="0" indent="-457200" algn="l" rtl="0">
              <a:spcBef>
                <a:spcPts val="576"/>
              </a:spcBef>
              <a:spcAft>
                <a:spcPts val="0"/>
              </a:spcAft>
              <a:buClr>
                <a:srgbClr val="000000"/>
              </a:buClr>
              <a:buSzPct val="100000"/>
              <a:buFont typeface="Wingdings" panose="05000000000000000000" pitchFamily="2" charset="2"/>
              <a:buChar char="§"/>
            </a:pPr>
            <a:r>
              <a:rPr lang="en-US" sz="2400" dirty="0">
                <a:solidFill>
                  <a:srgbClr val="000000"/>
                </a:solidFill>
                <a:latin typeface="Aptos" panose="020B0004020202020204" pitchFamily="34" charset="0"/>
                <a:sym typeface="Arial"/>
              </a:rPr>
              <a:t>Division of HPTS ensuring safety of medical devices</a:t>
            </a:r>
            <a:r>
              <a:rPr lang="en-US" sz="2400" dirty="0">
                <a:latin typeface="Aptos" panose="020B0004020202020204" pitchFamily="34" charset="0"/>
              </a:rPr>
              <a:t> and </a:t>
            </a:r>
            <a:r>
              <a:rPr lang="en-US" sz="2400" dirty="0">
                <a:solidFill>
                  <a:srgbClr val="000000"/>
                </a:solidFill>
                <a:latin typeface="Aptos" panose="020B0004020202020204" pitchFamily="34" charset="0"/>
                <a:sym typeface="Arial"/>
              </a:rPr>
              <a:t>pharmaceuticals</a:t>
            </a:r>
            <a:r>
              <a:rPr lang="en-US" sz="2400" dirty="0">
                <a:latin typeface="Aptos" panose="020B0004020202020204" pitchFamily="34" charset="0"/>
              </a:rPr>
              <a:t>. NBTS ensures safety of </a:t>
            </a:r>
            <a:r>
              <a:rPr lang="en-US" sz="2400" dirty="0">
                <a:solidFill>
                  <a:srgbClr val="000000"/>
                </a:solidFill>
                <a:latin typeface="Aptos" panose="020B0004020202020204" pitchFamily="34" charset="0"/>
                <a:sym typeface="Arial"/>
              </a:rPr>
              <a:t> blood products</a:t>
            </a:r>
            <a:endParaRPr dirty="0">
              <a:latin typeface="Aptos" panose="020B0004020202020204" pitchFamily="34" charset="0"/>
            </a:endParaRPr>
          </a:p>
          <a:p>
            <a:pPr marL="530352" marR="0" lvl="0" indent="-457200" algn="l" rtl="0">
              <a:spcBef>
                <a:spcPts val="576"/>
              </a:spcBef>
              <a:spcAft>
                <a:spcPts val="0"/>
              </a:spcAft>
              <a:buClr>
                <a:srgbClr val="000000"/>
              </a:buClr>
              <a:buSzPct val="100000"/>
              <a:buFont typeface="Wingdings" panose="05000000000000000000" pitchFamily="2" charset="2"/>
              <a:buChar char="§"/>
            </a:pPr>
            <a:r>
              <a:rPr lang="en-US" sz="2400" b="1" dirty="0">
                <a:solidFill>
                  <a:srgbClr val="000000"/>
                </a:solidFill>
                <a:latin typeface="Aptos" panose="020B0004020202020204" pitchFamily="34" charset="0"/>
                <a:sym typeface="Arial"/>
              </a:rPr>
              <a:t>Need to entrench PS in primary care settings</a:t>
            </a:r>
            <a:endParaRPr b="1" dirty="0">
              <a:latin typeface="Aptos" panose="020B0004020202020204" pitchFamily="34" charset="0"/>
            </a:endParaRPr>
          </a:p>
        </p:txBody>
      </p:sp>
      <p:sp>
        <p:nvSpPr>
          <p:cNvPr id="180" name="Google Shape;180;p8"/>
          <p:cNvSpPr txBox="1"/>
          <p:nvPr/>
        </p:nvSpPr>
        <p:spPr>
          <a:xfrm>
            <a:off x="6096001" y="277133"/>
            <a:ext cx="5737411" cy="11430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rgbClr val="00B0F0"/>
              </a:buClr>
              <a:buSzPts val="2400"/>
              <a:buFont typeface="Arial"/>
              <a:buNone/>
            </a:pPr>
            <a:r>
              <a:rPr lang="en-US" sz="2400" b="1" dirty="0">
                <a:solidFill>
                  <a:srgbClr val="00B0F0"/>
                </a:solidFill>
                <a:latin typeface="Arial"/>
                <a:ea typeface="Arial"/>
                <a:cs typeface="Arial"/>
                <a:sym typeface="Arial"/>
              </a:rPr>
              <a:t>SO4: Patient and Family Engagement</a:t>
            </a:r>
            <a:endParaRPr dirty="0"/>
          </a:p>
        </p:txBody>
      </p:sp>
      <p:sp>
        <p:nvSpPr>
          <p:cNvPr id="181" name="Google Shape;181;p8"/>
          <p:cNvSpPr txBox="1"/>
          <p:nvPr/>
        </p:nvSpPr>
        <p:spPr>
          <a:xfrm>
            <a:off x="6096001" y="1597066"/>
            <a:ext cx="5737411" cy="1071988"/>
          </a:xfrm>
          <a:prstGeom prst="rect">
            <a:avLst/>
          </a:prstGeom>
          <a:noFill/>
          <a:ln>
            <a:noFill/>
          </a:ln>
        </p:spPr>
        <p:txBody>
          <a:bodyPr spcFirstLastPara="1" wrap="square" lIns="91425" tIns="45700" rIns="91425" bIns="45700" anchor="ctr" anchorCtr="0">
            <a:normAutofit fontScale="85000" lnSpcReduction="10000"/>
          </a:bodyPr>
          <a:lstStyle/>
          <a:p>
            <a:pPr marL="0" marR="0" lvl="0" indent="0" algn="l" rtl="0">
              <a:spcBef>
                <a:spcPts val="0"/>
              </a:spcBef>
              <a:spcAft>
                <a:spcPts val="0"/>
              </a:spcAft>
              <a:buClr>
                <a:srgbClr val="C00000"/>
              </a:buClr>
              <a:buSzPct val="100000"/>
              <a:buFont typeface="Arial"/>
              <a:buNone/>
            </a:pPr>
            <a:r>
              <a:rPr lang="en-US" sz="2400" b="1">
                <a:solidFill>
                  <a:srgbClr val="C00000"/>
                </a:solidFill>
                <a:latin typeface="Arial"/>
                <a:ea typeface="Arial"/>
                <a:cs typeface="Arial"/>
                <a:sym typeface="Arial"/>
              </a:rPr>
              <a:t>Empowers patients and families as key partners, improving outcomes and promoting a culture of transparency and respect</a:t>
            </a:r>
            <a:endParaRPr/>
          </a:p>
        </p:txBody>
      </p:sp>
      <p:sp>
        <p:nvSpPr>
          <p:cNvPr id="182" name="Google Shape;182;p8"/>
          <p:cNvSpPr txBox="1"/>
          <p:nvPr/>
        </p:nvSpPr>
        <p:spPr>
          <a:xfrm>
            <a:off x="6096001" y="2672190"/>
            <a:ext cx="5737411" cy="3475037"/>
          </a:xfrm>
          <a:prstGeom prst="rect">
            <a:avLst/>
          </a:prstGeom>
          <a:solidFill>
            <a:srgbClr val="B6DDE7"/>
          </a:solidFill>
          <a:ln>
            <a:noFill/>
          </a:ln>
        </p:spPr>
        <p:txBody>
          <a:bodyPr spcFirstLastPara="1" wrap="square" lIns="91425" tIns="45700" rIns="91425" bIns="45700" anchor="ctr" anchorCtr="0">
            <a:normAutofit/>
          </a:bodyPr>
          <a:lstStyle/>
          <a:p>
            <a:pPr marL="530352" marR="0" lvl="0" indent="-457200" algn="l" rtl="0">
              <a:spcBef>
                <a:spcPts val="0"/>
              </a:spcBef>
              <a:spcAft>
                <a:spcPts val="0"/>
              </a:spcAft>
              <a:buClr>
                <a:srgbClr val="000000"/>
              </a:buClr>
              <a:buSzPts val="2400"/>
              <a:buFont typeface="Wingdings" panose="05000000000000000000" pitchFamily="2" charset="2"/>
              <a:buChar char="§"/>
            </a:pPr>
            <a:r>
              <a:rPr lang="en-US" sz="2400" dirty="0">
                <a:solidFill>
                  <a:srgbClr val="000000"/>
                </a:solidFill>
                <a:latin typeface="Aptos" panose="020B0004020202020204" pitchFamily="34" charset="0"/>
                <a:sym typeface="Arial"/>
              </a:rPr>
              <a:t>PS policy and action plan developed in collaboration with patients</a:t>
            </a:r>
          </a:p>
          <a:p>
            <a:pPr marL="530352" marR="0" lvl="0" indent="-457200" algn="l" rtl="0">
              <a:spcBef>
                <a:spcPts val="0"/>
              </a:spcBef>
              <a:spcAft>
                <a:spcPts val="0"/>
              </a:spcAft>
              <a:buClr>
                <a:srgbClr val="000000"/>
              </a:buClr>
              <a:buSzPts val="2400"/>
              <a:buFont typeface="Wingdings" panose="05000000000000000000" pitchFamily="2" charset="2"/>
              <a:buChar char="§"/>
            </a:pPr>
            <a:r>
              <a:rPr lang="en-US" sz="2400" dirty="0">
                <a:latin typeface="Aptos" panose="020B0004020202020204" pitchFamily="34" charset="0"/>
              </a:rPr>
              <a:t>Inclusion of PS advocates and champions in the PS TWG</a:t>
            </a:r>
          </a:p>
          <a:p>
            <a:pPr marL="530352" marR="0" lvl="0" indent="-457200" algn="l" rtl="0">
              <a:spcBef>
                <a:spcPts val="0"/>
              </a:spcBef>
              <a:spcAft>
                <a:spcPts val="0"/>
              </a:spcAft>
              <a:buClr>
                <a:srgbClr val="000000"/>
              </a:buClr>
              <a:buSzPts val="2400"/>
              <a:buFont typeface="Wingdings" panose="05000000000000000000" pitchFamily="2" charset="2"/>
              <a:buChar char="§"/>
            </a:pPr>
            <a:r>
              <a:rPr lang="en-US" sz="2400" dirty="0">
                <a:solidFill>
                  <a:srgbClr val="000000"/>
                </a:solidFill>
                <a:latin typeface="Aptos" panose="020B0004020202020204" pitchFamily="34" charset="0"/>
                <a:sym typeface="Arial"/>
              </a:rPr>
              <a:t>Co-development of policies and programmes</a:t>
            </a:r>
            <a:endParaRPr dirty="0">
              <a:latin typeface="Aptos" panose="020B0004020202020204" pitchFamily="34" charset="0"/>
            </a:endParaRPr>
          </a:p>
          <a:p>
            <a:pPr marL="530352" marR="0" lvl="0" indent="-457200" algn="l" rtl="0">
              <a:spcBef>
                <a:spcPts val="576"/>
              </a:spcBef>
              <a:spcAft>
                <a:spcPts val="0"/>
              </a:spcAft>
              <a:buClr>
                <a:srgbClr val="000000"/>
              </a:buClr>
              <a:buSzPts val="2400"/>
              <a:buFont typeface="Wingdings" panose="05000000000000000000" pitchFamily="2" charset="2"/>
              <a:buChar char="§"/>
            </a:pPr>
            <a:r>
              <a:rPr lang="en-US" sz="2400" dirty="0">
                <a:solidFill>
                  <a:srgbClr val="000000"/>
                </a:solidFill>
                <a:latin typeface="Aptos" panose="020B0004020202020204" pitchFamily="34" charset="0"/>
                <a:sym typeface="Arial"/>
              </a:rPr>
              <a:t>Learning from patient experience during WPSD</a:t>
            </a:r>
            <a:endParaRPr sz="2400" dirty="0">
              <a:solidFill>
                <a:schemeClr val="dk1"/>
              </a:solidFill>
              <a:latin typeface="Aptos" panose="020B0004020202020204" pitchFamily="34" charset="0"/>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9"/>
          <p:cNvSpPr txBox="1">
            <a:spLocks noGrp="1"/>
          </p:cNvSpPr>
          <p:nvPr>
            <p:ph type="title"/>
          </p:nvPr>
        </p:nvSpPr>
        <p:spPr>
          <a:xfrm>
            <a:off x="350905" y="274638"/>
            <a:ext cx="5583732"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7030A0"/>
              </a:buClr>
              <a:buSzPts val="2400"/>
              <a:buFont typeface="Arial"/>
              <a:buNone/>
            </a:pPr>
            <a:r>
              <a:rPr lang="en-US" dirty="0">
                <a:solidFill>
                  <a:srgbClr val="7030A0"/>
                </a:solidFill>
              </a:rPr>
              <a:t>SO5: Health Worker Education, Skills and Safety</a:t>
            </a:r>
            <a:endParaRPr dirty="0">
              <a:solidFill>
                <a:srgbClr val="7030A0"/>
              </a:solidFill>
            </a:endParaRPr>
          </a:p>
        </p:txBody>
      </p:sp>
      <p:sp>
        <p:nvSpPr>
          <p:cNvPr id="188" name="Google Shape;188;p9"/>
          <p:cNvSpPr txBox="1">
            <a:spLocks noGrp="1"/>
          </p:cNvSpPr>
          <p:nvPr>
            <p:ph type="body" idx="1"/>
          </p:nvPr>
        </p:nvSpPr>
        <p:spPr>
          <a:xfrm>
            <a:off x="350904" y="1600201"/>
            <a:ext cx="5583731" cy="1071988"/>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C00000"/>
              </a:buClr>
              <a:buSzPts val="1700"/>
              <a:buNone/>
            </a:pPr>
            <a:r>
              <a:rPr lang="en-US" sz="1700" b="1">
                <a:solidFill>
                  <a:srgbClr val="C00000"/>
                </a:solidFill>
              </a:rPr>
              <a:t>Equips health workers with the skills, knowledge, and support to deliver safe care while also safeguarding their well-being</a:t>
            </a:r>
            <a:endParaRPr sz="1700" b="1">
              <a:solidFill>
                <a:srgbClr val="C00000"/>
              </a:solidFill>
            </a:endParaRPr>
          </a:p>
        </p:txBody>
      </p:sp>
      <p:sp>
        <p:nvSpPr>
          <p:cNvPr id="189" name="Google Shape;189;p9"/>
          <p:cNvSpPr txBox="1"/>
          <p:nvPr/>
        </p:nvSpPr>
        <p:spPr>
          <a:xfrm>
            <a:off x="350904" y="2672191"/>
            <a:ext cx="5583731" cy="3359776"/>
          </a:xfrm>
          <a:prstGeom prst="rect">
            <a:avLst/>
          </a:prstGeom>
          <a:solidFill>
            <a:srgbClr val="CCC0D9"/>
          </a:solidFill>
          <a:ln>
            <a:noFill/>
          </a:ln>
        </p:spPr>
        <p:txBody>
          <a:bodyPr spcFirstLastPara="1" wrap="square" lIns="91425" tIns="45700" rIns="91425" bIns="45700" anchor="ctr" anchorCtr="0">
            <a:normAutofit/>
          </a:bodyPr>
          <a:lstStyle/>
          <a:p>
            <a:pPr marL="530352" marR="0" lvl="0" indent="-457200" algn="l" rtl="0">
              <a:spcBef>
                <a:spcPts val="0"/>
              </a:spcBef>
              <a:spcAft>
                <a:spcPts val="0"/>
              </a:spcAft>
              <a:buClr>
                <a:srgbClr val="000000"/>
              </a:buClr>
              <a:buSzPct val="100000"/>
              <a:buFont typeface="Wingdings" panose="05000000000000000000" pitchFamily="2" charset="2"/>
              <a:buChar char="§"/>
            </a:pPr>
            <a:r>
              <a:rPr lang="en-US" sz="2000" dirty="0">
                <a:solidFill>
                  <a:srgbClr val="000000"/>
                </a:solidFill>
                <a:latin typeface="Aptos" panose="020B0004020202020204" pitchFamily="34" charset="0"/>
                <a:sym typeface="Arial"/>
              </a:rPr>
              <a:t>PS training modules developed and being incorporated into the MOH virtual academy</a:t>
            </a:r>
          </a:p>
          <a:p>
            <a:pPr marL="530352" indent="-457200">
              <a:buSzPct val="100000"/>
              <a:buFont typeface="Wingdings" panose="05000000000000000000" pitchFamily="2" charset="2"/>
              <a:buChar char="§"/>
            </a:pPr>
            <a:r>
              <a:rPr lang="en-US" sz="2000" dirty="0">
                <a:latin typeface="Aptos" panose="020B0004020202020204" pitchFamily="34" charset="0"/>
              </a:rPr>
              <a:t>Continued advocacy for Safe working environment for health workers</a:t>
            </a:r>
            <a:endParaRPr lang="en-US" sz="2000" dirty="0">
              <a:solidFill>
                <a:schemeClr val="dk1"/>
              </a:solidFill>
              <a:latin typeface="Aptos" panose="020B0004020202020204" pitchFamily="34" charset="0"/>
            </a:endParaRPr>
          </a:p>
          <a:p>
            <a:pPr marL="530352" marR="0" lvl="0" indent="-457200" algn="l" rtl="0">
              <a:spcBef>
                <a:spcPts val="0"/>
              </a:spcBef>
              <a:spcAft>
                <a:spcPts val="0"/>
              </a:spcAft>
              <a:buClr>
                <a:srgbClr val="000000"/>
              </a:buClr>
              <a:buSzPct val="100000"/>
              <a:buFont typeface="Wingdings" panose="05000000000000000000" pitchFamily="2" charset="2"/>
              <a:buChar char="§"/>
            </a:pPr>
            <a:r>
              <a:rPr lang="en-US" sz="2000" b="1" dirty="0">
                <a:solidFill>
                  <a:srgbClr val="000000"/>
                </a:solidFill>
                <a:latin typeface="Aptos" panose="020B0004020202020204" pitchFamily="34" charset="0"/>
                <a:sym typeface="Arial"/>
              </a:rPr>
              <a:t>Need to ensure PS is incorporated into HCW professional education and training</a:t>
            </a:r>
            <a:endParaRPr lang="en-US" sz="2000" b="1" dirty="0">
              <a:latin typeface="Aptos" panose="020B0004020202020204" pitchFamily="34" charset="0"/>
            </a:endParaRPr>
          </a:p>
          <a:p>
            <a:pPr marL="530352" lvl="0" indent="-457200">
              <a:buSzPct val="100000"/>
              <a:buFont typeface="Wingdings" panose="05000000000000000000" pitchFamily="2" charset="2"/>
              <a:buChar char="§"/>
            </a:pPr>
            <a:r>
              <a:rPr lang="en-US" sz="2000" b="1" dirty="0">
                <a:latin typeface="Aptos" panose="020B0004020202020204" pitchFamily="34" charset="0"/>
              </a:rPr>
              <a:t>Need to work with regulatory bodies to have link PS with health workers' appraisal system and have PS competencies as regulatory requirements</a:t>
            </a:r>
          </a:p>
        </p:txBody>
      </p:sp>
      <p:sp>
        <p:nvSpPr>
          <p:cNvPr id="190" name="Google Shape;190;p9"/>
          <p:cNvSpPr txBox="1"/>
          <p:nvPr/>
        </p:nvSpPr>
        <p:spPr>
          <a:xfrm>
            <a:off x="6096001" y="277133"/>
            <a:ext cx="5745095" cy="11430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rgbClr val="974806"/>
              </a:buClr>
              <a:buSzPts val="2200"/>
              <a:buFont typeface="Arial"/>
              <a:buNone/>
            </a:pPr>
            <a:r>
              <a:rPr lang="en-US" sz="2200" b="1" dirty="0">
                <a:solidFill>
                  <a:srgbClr val="974806"/>
                </a:solidFill>
                <a:latin typeface="Arial"/>
                <a:ea typeface="Arial"/>
                <a:cs typeface="Arial"/>
                <a:sym typeface="Arial"/>
              </a:rPr>
              <a:t>SO6: Information, Research and Risk Management</a:t>
            </a:r>
            <a:endParaRPr dirty="0"/>
          </a:p>
        </p:txBody>
      </p:sp>
      <p:sp>
        <p:nvSpPr>
          <p:cNvPr id="191" name="Google Shape;191;p9"/>
          <p:cNvSpPr txBox="1"/>
          <p:nvPr/>
        </p:nvSpPr>
        <p:spPr>
          <a:xfrm>
            <a:off x="6096001" y="1597066"/>
            <a:ext cx="5745095" cy="1071988"/>
          </a:xfrm>
          <a:prstGeom prst="rect">
            <a:avLst/>
          </a:prstGeom>
          <a:noFill/>
          <a:ln>
            <a:noFill/>
          </a:ln>
        </p:spPr>
        <p:txBody>
          <a:bodyPr spcFirstLastPara="1" wrap="square" lIns="91425" tIns="45700" rIns="91425" bIns="45700" anchor="ctr" anchorCtr="0">
            <a:normAutofit fontScale="85000" lnSpcReduction="10000"/>
          </a:bodyPr>
          <a:lstStyle/>
          <a:p>
            <a:pPr marL="0" marR="0" lvl="0" indent="0" algn="l" rtl="0">
              <a:spcBef>
                <a:spcPts val="0"/>
              </a:spcBef>
              <a:spcAft>
                <a:spcPts val="0"/>
              </a:spcAft>
              <a:buClr>
                <a:srgbClr val="C00000"/>
              </a:buClr>
              <a:buSzPct val="100000"/>
              <a:buFont typeface="Arial"/>
              <a:buNone/>
            </a:pPr>
            <a:r>
              <a:rPr lang="en-US" sz="2400" b="1">
                <a:solidFill>
                  <a:srgbClr val="C00000"/>
                </a:solidFill>
                <a:latin typeface="Arial"/>
                <a:ea typeface="Arial"/>
                <a:cs typeface="Arial"/>
                <a:sym typeface="Arial"/>
              </a:rPr>
              <a:t>Emphasizes the importance of data systems, research, and digital tools to monitor, understand, and reduce patient harm</a:t>
            </a:r>
            <a:endParaRPr/>
          </a:p>
        </p:txBody>
      </p:sp>
      <p:sp>
        <p:nvSpPr>
          <p:cNvPr id="192" name="Google Shape;192;p9"/>
          <p:cNvSpPr txBox="1"/>
          <p:nvPr/>
        </p:nvSpPr>
        <p:spPr>
          <a:xfrm>
            <a:off x="6096001" y="2672191"/>
            <a:ext cx="5745095" cy="3359776"/>
          </a:xfrm>
          <a:prstGeom prst="rect">
            <a:avLst/>
          </a:prstGeom>
          <a:solidFill>
            <a:srgbClr val="FDE9D8"/>
          </a:solidFill>
          <a:ln>
            <a:noFill/>
          </a:ln>
        </p:spPr>
        <p:txBody>
          <a:bodyPr spcFirstLastPara="1" wrap="square" lIns="91425" tIns="45700" rIns="91425" bIns="45700" anchor="ctr" anchorCtr="0">
            <a:normAutofit/>
          </a:bodyPr>
          <a:lstStyle/>
          <a:p>
            <a:pPr marL="457200" marR="0" lvl="0" indent="-457200" algn="l" rtl="0">
              <a:spcBef>
                <a:spcPts val="0"/>
              </a:spcBef>
              <a:spcAft>
                <a:spcPts val="0"/>
              </a:spcAft>
              <a:buClr>
                <a:schemeClr val="dk1"/>
              </a:buClr>
              <a:buSzPts val="2400"/>
              <a:buFont typeface="Wingdings" panose="05000000000000000000" pitchFamily="2" charset="2"/>
              <a:buChar char="§"/>
            </a:pPr>
            <a:r>
              <a:rPr lang="en-US" sz="2400" dirty="0">
                <a:solidFill>
                  <a:schemeClr val="dk1"/>
                </a:solidFill>
                <a:latin typeface="Aptos" panose="020B0004020202020204" pitchFamily="34" charset="0"/>
                <a:sym typeface="Arial"/>
              </a:rPr>
              <a:t>Patient safety indicators being tracked in 8 Facilities and reported to KHIS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0"/>
          <p:cNvSpPr txBox="1">
            <a:spLocks noGrp="1"/>
          </p:cNvSpPr>
          <p:nvPr>
            <p:ph type="title"/>
          </p:nvPr>
        </p:nvSpPr>
        <p:spPr>
          <a:xfrm>
            <a:off x="453358" y="274638"/>
            <a:ext cx="11426157"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205867"/>
              </a:buClr>
              <a:buSzPts val="2400"/>
              <a:buFont typeface="Arial"/>
              <a:buNone/>
            </a:pPr>
            <a:r>
              <a:rPr lang="en-US" dirty="0">
                <a:solidFill>
                  <a:srgbClr val="205867"/>
                </a:solidFill>
              </a:rPr>
              <a:t>SO7: Synergy, Partnership and Solidarity</a:t>
            </a:r>
            <a:endParaRPr dirty="0">
              <a:solidFill>
                <a:srgbClr val="205867"/>
              </a:solidFill>
            </a:endParaRPr>
          </a:p>
        </p:txBody>
      </p:sp>
      <p:sp>
        <p:nvSpPr>
          <p:cNvPr id="198" name="Google Shape;198;p10"/>
          <p:cNvSpPr txBox="1">
            <a:spLocks noGrp="1"/>
          </p:cNvSpPr>
          <p:nvPr>
            <p:ph type="body" idx="1"/>
          </p:nvPr>
        </p:nvSpPr>
        <p:spPr>
          <a:xfrm>
            <a:off x="453358" y="1600201"/>
            <a:ext cx="11426157" cy="1071988"/>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C00000"/>
              </a:buClr>
              <a:buSzPts val="1700"/>
              <a:buNone/>
            </a:pPr>
            <a:r>
              <a:rPr lang="en-US" sz="1700" b="1" dirty="0">
                <a:solidFill>
                  <a:srgbClr val="C00000"/>
                </a:solidFill>
              </a:rPr>
              <a:t>Calls for collaboration across sectors, aligning global efforts and fostering partnerships for safer health care</a:t>
            </a:r>
            <a:endParaRPr sz="1700" b="1" dirty="0">
              <a:solidFill>
                <a:srgbClr val="C00000"/>
              </a:solidFill>
            </a:endParaRPr>
          </a:p>
        </p:txBody>
      </p:sp>
      <p:sp>
        <p:nvSpPr>
          <p:cNvPr id="199" name="Google Shape;199;p10"/>
          <p:cNvSpPr txBox="1"/>
          <p:nvPr/>
        </p:nvSpPr>
        <p:spPr>
          <a:xfrm>
            <a:off x="453358" y="2672191"/>
            <a:ext cx="11426158" cy="3367460"/>
          </a:xfrm>
          <a:prstGeom prst="rect">
            <a:avLst/>
          </a:prstGeom>
          <a:solidFill>
            <a:srgbClr val="DAE5F1"/>
          </a:solidFill>
          <a:ln>
            <a:noFill/>
          </a:ln>
        </p:spPr>
        <p:txBody>
          <a:bodyPr spcFirstLastPara="1" wrap="square" lIns="91425" tIns="45700" rIns="91425" bIns="45700" anchor="ctr" anchorCtr="0">
            <a:normAutofit/>
          </a:bodyPr>
          <a:lstStyle/>
          <a:p>
            <a:pPr marL="457200" marR="0" lvl="0" indent="-457200" algn="l" rtl="0">
              <a:spcBef>
                <a:spcPts val="0"/>
              </a:spcBef>
              <a:spcAft>
                <a:spcPts val="0"/>
              </a:spcAft>
              <a:buClr>
                <a:schemeClr val="dk1"/>
              </a:buClr>
              <a:buSzPts val="2400"/>
              <a:buFont typeface="Wingdings" panose="05000000000000000000" pitchFamily="2" charset="2"/>
              <a:buChar char="§"/>
            </a:pPr>
            <a:r>
              <a:rPr lang="en-US" sz="2400" dirty="0">
                <a:solidFill>
                  <a:schemeClr val="dk1"/>
                </a:solidFill>
                <a:latin typeface="Aptos" panose="020B0004020202020204" pitchFamily="34" charset="0"/>
              </a:rPr>
              <a:t>Continued collaboration with PS organizations like SQHK, ACQUIRE, COFPAK</a:t>
            </a:r>
          </a:p>
          <a:p>
            <a:pPr marL="457200" marR="0" lvl="0" indent="-457200" algn="l" rtl="0">
              <a:spcBef>
                <a:spcPts val="0"/>
              </a:spcBef>
              <a:spcAft>
                <a:spcPts val="0"/>
              </a:spcAft>
              <a:buClr>
                <a:schemeClr val="dk1"/>
              </a:buClr>
              <a:buSzPts val="2400"/>
              <a:buFont typeface="Wingdings" panose="05000000000000000000" pitchFamily="2" charset="2"/>
              <a:buChar char="§"/>
            </a:pPr>
            <a:r>
              <a:rPr lang="en-US" sz="2400" dirty="0">
                <a:solidFill>
                  <a:schemeClr val="dk1"/>
                </a:solidFill>
                <a:latin typeface="Aptos" panose="020B0004020202020204" pitchFamily="34" charset="0"/>
                <a:sym typeface="Arial"/>
              </a:rPr>
              <a:t>Regional collaboration-Patient Safety Afro Team</a:t>
            </a:r>
          </a:p>
          <a:p>
            <a:pPr marL="457200" marR="0" lvl="0" indent="-457200" algn="l" rtl="0">
              <a:spcBef>
                <a:spcPts val="0"/>
              </a:spcBef>
              <a:spcAft>
                <a:spcPts val="0"/>
              </a:spcAft>
              <a:buClr>
                <a:schemeClr val="dk1"/>
              </a:buClr>
              <a:buSzPts val="2400"/>
              <a:buFont typeface="Wingdings" panose="05000000000000000000" pitchFamily="2" charset="2"/>
              <a:buChar char="§"/>
            </a:pPr>
            <a:r>
              <a:rPr lang="en-US" sz="2400" dirty="0">
                <a:solidFill>
                  <a:schemeClr val="dk1"/>
                </a:solidFill>
                <a:latin typeface="Aptos" panose="020B0004020202020204" pitchFamily="34" charset="0"/>
              </a:rPr>
              <a:t>Global Patient Safety Collaborative</a:t>
            </a:r>
          </a:p>
          <a:p>
            <a:pPr marL="457200" marR="0" lvl="0" indent="-457200" algn="l" rtl="0">
              <a:spcBef>
                <a:spcPts val="0"/>
              </a:spcBef>
              <a:spcAft>
                <a:spcPts val="0"/>
              </a:spcAft>
              <a:buClr>
                <a:schemeClr val="dk1"/>
              </a:buClr>
              <a:buSzPts val="2400"/>
              <a:buFont typeface="Wingdings" panose="05000000000000000000" pitchFamily="2" charset="2"/>
              <a:buChar char="§"/>
            </a:pPr>
            <a:r>
              <a:rPr lang="en-US" sz="2400" dirty="0">
                <a:solidFill>
                  <a:schemeClr val="dk1"/>
                </a:solidFill>
                <a:latin typeface="Aptos" panose="020B0004020202020204" pitchFamily="34" charset="0"/>
                <a:sym typeface="Arial"/>
              </a:rPr>
              <a:t>Global Patient Safey Network</a:t>
            </a:r>
          </a:p>
          <a:p>
            <a:pPr marL="457200" marR="0" lvl="0" indent="-457200" algn="l" rtl="0">
              <a:spcBef>
                <a:spcPts val="0"/>
              </a:spcBef>
              <a:spcAft>
                <a:spcPts val="0"/>
              </a:spcAft>
              <a:buClr>
                <a:schemeClr val="dk1"/>
              </a:buClr>
              <a:buSzPts val="2400"/>
              <a:buFont typeface="Wingdings" panose="05000000000000000000" pitchFamily="2" charset="2"/>
              <a:buChar char="§"/>
            </a:pPr>
            <a:r>
              <a:rPr lang="en-US" sz="2400" dirty="0">
                <a:solidFill>
                  <a:schemeClr val="dk1"/>
                </a:solidFill>
                <a:latin typeface="Aptos" panose="020B0004020202020204" pitchFamily="34" charset="0"/>
              </a:rPr>
              <a:t>JCI collaboration</a:t>
            </a:r>
            <a:endParaRPr lang="en-US" sz="2400" dirty="0">
              <a:solidFill>
                <a:schemeClr val="dk1"/>
              </a:solidFill>
              <a:latin typeface="Aptos" panose="020B0004020202020204" pitchFamily="34" charset="0"/>
              <a:sym typeface="Arial"/>
            </a:endParaRPr>
          </a:p>
          <a:p>
            <a:pPr marL="457200" marR="0" lvl="0" indent="-457200" algn="l" rtl="0">
              <a:spcBef>
                <a:spcPts val="0"/>
              </a:spcBef>
              <a:spcAft>
                <a:spcPts val="0"/>
              </a:spcAft>
              <a:buClr>
                <a:schemeClr val="dk1"/>
              </a:buClr>
              <a:buSzPts val="2400"/>
              <a:buFont typeface="Wingdings" panose="05000000000000000000" pitchFamily="2" charset="2"/>
              <a:buChar char="§"/>
            </a:pPr>
            <a:r>
              <a:rPr lang="en-US" sz="2400" dirty="0">
                <a:solidFill>
                  <a:schemeClr val="dk1"/>
                </a:solidFill>
                <a:latin typeface="Aptos" panose="020B0004020202020204" pitchFamily="34" charset="0"/>
              </a:rPr>
              <a:t>ECSA community of practice in IPC and AMR</a:t>
            </a:r>
            <a:endParaRPr dirty="0">
              <a:latin typeface="Aptos" panose="020B00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42C8F-125C-9DF4-081E-513203DB0196}"/>
              </a:ext>
            </a:extLst>
          </p:cNvPr>
          <p:cNvSpPr>
            <a:spLocks noGrp="1"/>
          </p:cNvSpPr>
          <p:nvPr>
            <p:ph type="title"/>
          </p:nvPr>
        </p:nvSpPr>
        <p:spPr/>
        <p:txBody>
          <a:bodyPr/>
          <a:lstStyle/>
          <a:p>
            <a:r>
              <a:rPr lang="en-US" sz="3200" dirty="0">
                <a:latin typeface="Aptos" panose="020B0004020202020204" pitchFamily="34" charset="0"/>
              </a:rPr>
              <a:t>Key</a:t>
            </a:r>
            <a:r>
              <a:rPr lang="en-US" dirty="0"/>
              <a:t> </a:t>
            </a:r>
            <a:r>
              <a:rPr lang="en-US" sz="3200" dirty="0">
                <a:latin typeface="Aptos" panose="020B0004020202020204" pitchFamily="34" charset="0"/>
              </a:rPr>
              <a:t>Documents</a:t>
            </a:r>
            <a:r>
              <a:rPr lang="en-US" dirty="0"/>
              <a:t> </a:t>
            </a:r>
          </a:p>
        </p:txBody>
      </p:sp>
      <p:pic>
        <p:nvPicPr>
          <p:cNvPr id="4" name="Picture 3">
            <a:extLst>
              <a:ext uri="{FF2B5EF4-FFF2-40B4-BE49-F238E27FC236}">
                <a16:creationId xmlns:a16="http://schemas.microsoft.com/office/drawing/2014/main" id="{B52D7735-1E82-29A3-8169-E70E212F8E93}"/>
              </a:ext>
            </a:extLst>
          </p:cNvPr>
          <p:cNvPicPr>
            <a:picLocks noChangeAspect="1"/>
          </p:cNvPicPr>
          <p:nvPr/>
        </p:nvPicPr>
        <p:blipFill>
          <a:blip r:embed="rId2"/>
          <a:stretch>
            <a:fillRect/>
          </a:stretch>
        </p:blipFill>
        <p:spPr>
          <a:xfrm>
            <a:off x="872138" y="1288613"/>
            <a:ext cx="10054558" cy="5131893"/>
          </a:xfrm>
          <a:prstGeom prst="rect">
            <a:avLst/>
          </a:prstGeom>
        </p:spPr>
      </p:pic>
    </p:spTree>
    <p:extLst>
      <p:ext uri="{BB962C8B-B14F-4D97-AF65-F5344CB8AC3E}">
        <p14:creationId xmlns:p14="http://schemas.microsoft.com/office/powerpoint/2010/main" val="1655173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2"/>
          <p:cNvSpPr txBox="1">
            <a:spLocks noGrp="1"/>
          </p:cNvSpPr>
          <p:nvPr>
            <p:ph type="ctrTitle"/>
          </p:nvPr>
        </p:nvSpPr>
        <p:spPr>
          <a:xfrm>
            <a:off x="975872" y="1700120"/>
            <a:ext cx="103632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400"/>
              <a:buFont typeface="Arial"/>
              <a:buNone/>
            </a:pPr>
            <a:r>
              <a:rPr lang="en-US" sz="3200" b="1" dirty="0">
                <a:solidFill>
                  <a:schemeClr val="dk1"/>
                </a:solidFill>
                <a:latin typeface="Aptos" panose="020B0004020202020204" pitchFamily="34" charset="0"/>
                <a:sym typeface="Arial"/>
              </a:rPr>
              <a:t>Gap Analysis: Kenya National Action Plan vs. </a:t>
            </a:r>
            <a:br>
              <a:rPr lang="en-US" sz="3200" b="1" dirty="0">
                <a:solidFill>
                  <a:schemeClr val="dk1"/>
                </a:solidFill>
                <a:latin typeface="Aptos" panose="020B0004020202020204" pitchFamily="34" charset="0"/>
                <a:sym typeface="Arial"/>
              </a:rPr>
            </a:br>
            <a:r>
              <a:rPr lang="en-US" sz="3200" b="1" dirty="0">
                <a:solidFill>
                  <a:schemeClr val="dk1"/>
                </a:solidFill>
                <a:latin typeface="Aptos" panose="020B0004020202020204" pitchFamily="34" charset="0"/>
                <a:sym typeface="Arial"/>
              </a:rPr>
              <a:t>Global Patient Safety Action Plan (GPSAP)</a:t>
            </a:r>
            <a:endParaRPr sz="3200" dirty="0">
              <a:latin typeface="Aptos" panose="020B0004020202020204" pitchFamily="34" charset="0"/>
            </a:endParaRPr>
          </a:p>
        </p:txBody>
      </p:sp>
      <p:pic>
        <p:nvPicPr>
          <p:cNvPr id="2" name="Picture 1">
            <a:extLst>
              <a:ext uri="{FF2B5EF4-FFF2-40B4-BE49-F238E27FC236}">
                <a16:creationId xmlns:a16="http://schemas.microsoft.com/office/drawing/2014/main" id="{69EE2D3D-4B95-5703-7CE5-4E917F00F22B}"/>
              </a:ext>
            </a:extLst>
          </p:cNvPr>
          <p:cNvPicPr>
            <a:picLocks noChangeAspect="1"/>
          </p:cNvPicPr>
          <p:nvPr/>
        </p:nvPicPr>
        <p:blipFill>
          <a:blip r:embed="rId3"/>
          <a:stretch>
            <a:fillRect/>
          </a:stretch>
        </p:blipFill>
        <p:spPr>
          <a:xfrm>
            <a:off x="3454562" y="3326547"/>
            <a:ext cx="5675311" cy="320488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1499</Words>
  <Application>Microsoft Office PowerPoint</Application>
  <PresentationFormat>Widescreen</PresentationFormat>
  <Paragraphs>185</Paragraphs>
  <Slides>30</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Aptos</vt:lpstr>
      <vt:lpstr>Arial</vt:lpstr>
      <vt:lpstr>Calibri</vt:lpstr>
      <vt:lpstr>Wingdings</vt:lpstr>
      <vt:lpstr>Office Theme</vt:lpstr>
      <vt:lpstr>Implementation of the Global Patient Safety Action Plan 2021–2030 in Kenya</vt:lpstr>
      <vt:lpstr>PowerPoint Presentation</vt:lpstr>
      <vt:lpstr>Status of Implementation-National Level</vt:lpstr>
      <vt:lpstr>SO1: Policies to Eliminate Avoidable Harm</vt:lpstr>
      <vt:lpstr>SO3: Safety of Clinical Processes</vt:lpstr>
      <vt:lpstr>SO5: Health Worker Education, Skills and Safety</vt:lpstr>
      <vt:lpstr>SO7: Synergy, Partnership and Solidarity</vt:lpstr>
      <vt:lpstr>Key Documents </vt:lpstr>
      <vt:lpstr>Gap Analysis: Kenya National Action Plan vs.  Global Patient Safety Action Plan (GPSAP)</vt:lpstr>
      <vt:lpstr>Purpose</vt:lpstr>
      <vt:lpstr>Comparison</vt:lpstr>
      <vt:lpstr>Comparison..</vt:lpstr>
      <vt:lpstr>Summary of Gaps in Kenya’s Plan</vt:lpstr>
      <vt:lpstr>Recommendations</vt:lpstr>
      <vt:lpstr>Patient Safety Rapid Assessment Report-Facility Status</vt:lpstr>
      <vt:lpstr>Methodology</vt:lpstr>
      <vt:lpstr>Areas of Assessment</vt:lpstr>
      <vt:lpstr>Respondents Designation</vt:lpstr>
      <vt:lpstr>Findings</vt:lpstr>
      <vt:lpstr>Governance and Strategic Direction</vt:lpstr>
      <vt:lpstr>Policy, Regulation, and Standards</vt:lpstr>
      <vt:lpstr>Reporting and Learning Systems</vt:lpstr>
      <vt:lpstr>Clinical Safety and Procedures</vt:lpstr>
      <vt:lpstr>Infection Prevention and Control (IPC)</vt:lpstr>
      <vt:lpstr>Medicines and Equipment Safety</vt:lpstr>
      <vt:lpstr>Patient and Family Engagement</vt:lpstr>
      <vt:lpstr>Health Workforce Education and Safety</vt:lpstr>
      <vt:lpstr>Safety Culture, Learning and QI</vt:lpstr>
      <vt:lpstr>Resources and Partnerships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IRUNGU KAMAU</dc:creator>
  <cp:lastModifiedBy>IRUNGU KAMAU</cp:lastModifiedBy>
  <cp:revision>8</cp:revision>
  <dcterms:created xsi:type="dcterms:W3CDTF">2013-01-27T09:14:16Z</dcterms:created>
  <dcterms:modified xsi:type="dcterms:W3CDTF">2025-09-16T04:22:09Z</dcterms:modified>
</cp:coreProperties>
</file>